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61" r:id="rId3"/>
    <p:sldId id="257" r:id="rId4"/>
    <p:sldId id="259" r:id="rId5"/>
    <p:sldId id="258"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664"/>
    <p:restoredTop sz="94684"/>
  </p:normalViewPr>
  <p:slideViewPr>
    <p:cSldViewPr snapToGrid="0" snapToObjects="1">
      <p:cViewPr varScale="1">
        <p:scale>
          <a:sx n="63" d="100"/>
          <a:sy n="63" d="100"/>
        </p:scale>
        <p:origin x="200" y="110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6720AF8A-312A-D346-AF10-6F1799074228}" type="datetimeFigureOut">
              <a:rPr lang="en-US" smtClean="0"/>
              <a:t>5/4/22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E82747-F076-B042-8393-BF7B7827FE26}" type="slidenum">
              <a:rPr lang="en-US" smtClean="0"/>
              <a:t>‹#›</a:t>
            </a:fld>
            <a:endParaRPr lang="en-US"/>
          </a:p>
        </p:txBody>
      </p:sp>
    </p:spTree>
    <p:extLst>
      <p:ext uri="{BB962C8B-B14F-4D97-AF65-F5344CB8AC3E}">
        <p14:creationId xmlns:p14="http://schemas.microsoft.com/office/powerpoint/2010/main" val="314742437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20AF8A-312A-D346-AF10-6F1799074228}" type="datetimeFigureOut">
              <a:rPr lang="en-US" smtClean="0"/>
              <a:t>5/4/22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E82747-F076-B042-8393-BF7B7827FE26}" type="slidenum">
              <a:rPr lang="en-US" smtClean="0"/>
              <a:t>‹#›</a:t>
            </a:fld>
            <a:endParaRPr lang="en-US"/>
          </a:p>
        </p:txBody>
      </p:sp>
    </p:spTree>
    <p:extLst>
      <p:ext uri="{BB962C8B-B14F-4D97-AF65-F5344CB8AC3E}">
        <p14:creationId xmlns:p14="http://schemas.microsoft.com/office/powerpoint/2010/main" val="3738962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20AF8A-312A-D346-AF10-6F1799074228}" type="datetimeFigureOut">
              <a:rPr lang="en-US" smtClean="0"/>
              <a:t>5/4/22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E82747-F076-B042-8393-BF7B7827FE26}" type="slidenum">
              <a:rPr lang="en-US" smtClean="0"/>
              <a:t>‹#›</a:t>
            </a:fld>
            <a:endParaRPr lang="en-US"/>
          </a:p>
        </p:txBody>
      </p:sp>
    </p:spTree>
    <p:extLst>
      <p:ext uri="{BB962C8B-B14F-4D97-AF65-F5344CB8AC3E}">
        <p14:creationId xmlns:p14="http://schemas.microsoft.com/office/powerpoint/2010/main" val="2010347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720AF8A-312A-D346-AF10-6F1799074228}" type="datetimeFigureOut">
              <a:rPr lang="en-US" smtClean="0"/>
              <a:t>5/4/22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E82747-F076-B042-8393-BF7B7827FE26}" type="slidenum">
              <a:rPr lang="en-US" smtClean="0"/>
              <a:t>‹#›</a:t>
            </a:fld>
            <a:endParaRPr lang="en-US"/>
          </a:p>
        </p:txBody>
      </p:sp>
    </p:spTree>
    <p:extLst>
      <p:ext uri="{BB962C8B-B14F-4D97-AF65-F5344CB8AC3E}">
        <p14:creationId xmlns:p14="http://schemas.microsoft.com/office/powerpoint/2010/main" val="14916740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720AF8A-312A-D346-AF10-6F1799074228}" type="datetimeFigureOut">
              <a:rPr lang="en-US" smtClean="0"/>
              <a:t>5/4/22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E82747-F076-B042-8393-BF7B7827FE26}" type="slidenum">
              <a:rPr lang="en-US" smtClean="0"/>
              <a:t>‹#›</a:t>
            </a:fld>
            <a:endParaRPr lang="en-US"/>
          </a:p>
        </p:txBody>
      </p:sp>
    </p:spTree>
    <p:extLst>
      <p:ext uri="{BB962C8B-B14F-4D97-AF65-F5344CB8AC3E}">
        <p14:creationId xmlns:p14="http://schemas.microsoft.com/office/powerpoint/2010/main" val="216927012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6720AF8A-312A-D346-AF10-6F1799074228}" type="datetimeFigureOut">
              <a:rPr lang="en-US" smtClean="0"/>
              <a:t>5/4/22</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34E82747-F076-B042-8393-BF7B7827FE26}" type="slidenum">
              <a:rPr lang="en-US" smtClean="0"/>
              <a:t>‹#›</a:t>
            </a:fld>
            <a:endParaRPr lang="en-US"/>
          </a:p>
        </p:txBody>
      </p:sp>
    </p:spTree>
    <p:extLst>
      <p:ext uri="{BB962C8B-B14F-4D97-AF65-F5344CB8AC3E}">
        <p14:creationId xmlns:p14="http://schemas.microsoft.com/office/powerpoint/2010/main" val="26911600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6720AF8A-312A-D346-AF10-6F1799074228}" type="datetimeFigureOut">
              <a:rPr lang="en-US" smtClean="0"/>
              <a:t>5/4/22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E82747-F076-B042-8393-BF7B7827FE26}"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244299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20AF8A-312A-D346-AF10-6F1799074228}" type="datetimeFigureOut">
              <a:rPr lang="en-US" smtClean="0"/>
              <a:t>5/4/22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E82747-F076-B042-8393-BF7B7827FE26}" type="slidenum">
              <a:rPr lang="en-US" smtClean="0"/>
              <a:t>‹#›</a:t>
            </a:fld>
            <a:endParaRPr lang="en-US"/>
          </a:p>
        </p:txBody>
      </p:sp>
    </p:spTree>
    <p:extLst>
      <p:ext uri="{BB962C8B-B14F-4D97-AF65-F5344CB8AC3E}">
        <p14:creationId xmlns:p14="http://schemas.microsoft.com/office/powerpoint/2010/main" val="40192855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20AF8A-312A-D346-AF10-6F1799074228}" type="datetimeFigureOut">
              <a:rPr lang="en-US" smtClean="0"/>
              <a:t>5/4/22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E82747-F076-B042-8393-BF7B7827FE26}" type="slidenum">
              <a:rPr lang="en-US" smtClean="0"/>
              <a:t>‹#›</a:t>
            </a:fld>
            <a:endParaRPr lang="en-US"/>
          </a:p>
        </p:txBody>
      </p:sp>
    </p:spTree>
    <p:extLst>
      <p:ext uri="{BB962C8B-B14F-4D97-AF65-F5344CB8AC3E}">
        <p14:creationId xmlns:p14="http://schemas.microsoft.com/office/powerpoint/2010/main" val="29619994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6720AF8A-312A-D346-AF10-6F1799074228}" type="datetimeFigureOut">
              <a:rPr lang="en-US" smtClean="0"/>
              <a:t>5/4/22</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34E82747-F076-B042-8393-BF7B7827FE26}" type="slidenum">
              <a:rPr lang="en-US" smtClean="0"/>
              <a:t>‹#›</a:t>
            </a:fld>
            <a:endParaRPr lang="en-US"/>
          </a:p>
        </p:txBody>
      </p:sp>
    </p:spTree>
    <p:extLst>
      <p:ext uri="{BB962C8B-B14F-4D97-AF65-F5344CB8AC3E}">
        <p14:creationId xmlns:p14="http://schemas.microsoft.com/office/powerpoint/2010/main" val="36828356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6720AF8A-312A-D346-AF10-6F1799074228}" type="datetimeFigureOut">
              <a:rPr lang="en-US" smtClean="0"/>
              <a:t>5/4/22</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34E82747-F076-B042-8393-BF7B7827FE26}" type="slidenum">
              <a:rPr lang="en-US" smtClean="0"/>
              <a:t>‹#›</a:t>
            </a:fld>
            <a:endParaRPr lang="en-US"/>
          </a:p>
        </p:txBody>
      </p:sp>
    </p:spTree>
    <p:extLst>
      <p:ext uri="{BB962C8B-B14F-4D97-AF65-F5344CB8AC3E}">
        <p14:creationId xmlns:p14="http://schemas.microsoft.com/office/powerpoint/2010/main" val="2453044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6720AF8A-312A-D346-AF10-6F1799074228}" type="datetimeFigureOut">
              <a:rPr lang="en-US" smtClean="0"/>
              <a:t>5/4/22</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34E82747-F076-B042-8393-BF7B7827FE26}" type="slidenum">
              <a:rPr lang="en-US" smtClean="0"/>
              <a:t>‹#›</a:t>
            </a:fld>
            <a:endParaRPr lang="en-US"/>
          </a:p>
        </p:txBody>
      </p:sp>
    </p:spTree>
    <p:extLst>
      <p:ext uri="{BB962C8B-B14F-4D97-AF65-F5344CB8AC3E}">
        <p14:creationId xmlns:p14="http://schemas.microsoft.com/office/powerpoint/2010/main" val="398348734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Picture 17" descr="A starry night sky&#10;&#10;Description automatically generated with medium confidence">
            <a:extLst>
              <a:ext uri="{FF2B5EF4-FFF2-40B4-BE49-F238E27FC236}">
                <a16:creationId xmlns:a16="http://schemas.microsoft.com/office/drawing/2014/main" id="{58ADB7B8-D8AB-2ED4-5D59-1652C26DFD47}"/>
              </a:ext>
            </a:extLst>
          </p:cNvPr>
          <p:cNvPicPr>
            <a:picLocks noChangeAspect="1"/>
          </p:cNvPicPr>
          <p:nvPr/>
        </p:nvPicPr>
        <p:blipFill rotWithShape="1">
          <a:blip r:embed="rId2"/>
          <a:srcRect l="10746" t="10556" b="13991"/>
          <a:stretch/>
        </p:blipFill>
        <p:spPr>
          <a:xfrm>
            <a:off x="0" y="1"/>
            <a:ext cx="12180845" cy="6858000"/>
          </a:xfrm>
          <a:prstGeom prst="rect">
            <a:avLst/>
          </a:prstGeom>
        </p:spPr>
      </p:pic>
      <p:sp>
        <p:nvSpPr>
          <p:cNvPr id="3" name="Subtitle 2">
            <a:extLst>
              <a:ext uri="{FF2B5EF4-FFF2-40B4-BE49-F238E27FC236}">
                <a16:creationId xmlns:a16="http://schemas.microsoft.com/office/drawing/2014/main" id="{75891FEA-6F0D-D777-1323-D08C427668EC}"/>
              </a:ext>
            </a:extLst>
          </p:cNvPr>
          <p:cNvSpPr>
            <a:spLocks noGrp="1"/>
          </p:cNvSpPr>
          <p:nvPr>
            <p:ph type="subTitle" idx="1"/>
          </p:nvPr>
        </p:nvSpPr>
        <p:spPr>
          <a:xfrm>
            <a:off x="360968" y="7071166"/>
            <a:ext cx="11831032" cy="823281"/>
          </a:xfrm>
        </p:spPr>
        <p:txBody>
          <a:bodyPr>
            <a:noAutofit/>
          </a:bodyPr>
          <a:lstStyle/>
          <a:p>
            <a:r>
              <a:rPr lang="en-US" sz="3600" dirty="0">
                <a:solidFill>
                  <a:srgbClr val="FFFF00"/>
                </a:solidFill>
                <a:latin typeface="News Gothic MT" panose="020B0503020103020203" pitchFamily="34" charset="0"/>
              </a:rPr>
              <a:t>MIKAYLA BARDWELL, CORA HANSEN, MYLES TERRY, AND ALEXIS WEIGEL</a:t>
            </a:r>
          </a:p>
        </p:txBody>
      </p:sp>
      <p:pic>
        <p:nvPicPr>
          <p:cNvPr id="13" name="Picture 12" descr="A space shuttle in space&#10;&#10;Description automatically generated with low confidence">
            <a:extLst>
              <a:ext uri="{FF2B5EF4-FFF2-40B4-BE49-F238E27FC236}">
                <a16:creationId xmlns:a16="http://schemas.microsoft.com/office/drawing/2014/main" id="{A92BA371-A94E-0D70-4F22-8B34598AFA3D}"/>
              </a:ext>
            </a:extLst>
          </p:cNvPr>
          <p:cNvPicPr>
            <a:picLocks noChangeAspect="1"/>
          </p:cNvPicPr>
          <p:nvPr/>
        </p:nvPicPr>
        <p:blipFill>
          <a:blip r:embed="rId3"/>
          <a:stretch>
            <a:fillRect/>
          </a:stretch>
        </p:blipFill>
        <p:spPr>
          <a:xfrm>
            <a:off x="-1378619" y="-3422546"/>
            <a:ext cx="3828349" cy="1569683"/>
          </a:xfrm>
          <a:prstGeom prst="rect">
            <a:avLst/>
          </a:prstGeom>
        </p:spPr>
      </p:pic>
      <p:sp>
        <p:nvSpPr>
          <p:cNvPr id="15" name="TextBox 14">
            <a:extLst>
              <a:ext uri="{FF2B5EF4-FFF2-40B4-BE49-F238E27FC236}">
                <a16:creationId xmlns:a16="http://schemas.microsoft.com/office/drawing/2014/main" id="{ACE68F53-C8B1-CFF3-066E-9AE7C0AB5A82}"/>
              </a:ext>
            </a:extLst>
          </p:cNvPr>
          <p:cNvSpPr txBox="1"/>
          <p:nvPr/>
        </p:nvSpPr>
        <p:spPr>
          <a:xfrm>
            <a:off x="1981210" y="8710873"/>
            <a:ext cx="8590547" cy="1107996"/>
          </a:xfrm>
          <a:prstGeom prst="rect">
            <a:avLst/>
          </a:prstGeom>
          <a:noFill/>
        </p:spPr>
        <p:txBody>
          <a:bodyPr wrap="square" rtlCol="0">
            <a:spAutoFit/>
          </a:bodyPr>
          <a:lstStyle/>
          <a:p>
            <a:pPr algn="ctr"/>
            <a:r>
              <a:rPr lang="en-US" sz="6600" dirty="0">
                <a:solidFill>
                  <a:srgbClr val="FFFF00"/>
                </a:solidFill>
                <a:latin typeface="News Gothic MT" panose="020B0503020103020203" pitchFamily="34" charset="0"/>
              </a:rPr>
              <a:t>SAVE THE EMPIRE</a:t>
            </a:r>
          </a:p>
        </p:txBody>
      </p:sp>
      <p:sp>
        <p:nvSpPr>
          <p:cNvPr id="16" name="TextBox 15">
            <a:extLst>
              <a:ext uri="{FF2B5EF4-FFF2-40B4-BE49-F238E27FC236}">
                <a16:creationId xmlns:a16="http://schemas.microsoft.com/office/drawing/2014/main" id="{ACF230A7-DD8C-D6AD-6C83-27F1973B3A15}"/>
              </a:ext>
            </a:extLst>
          </p:cNvPr>
          <p:cNvSpPr txBox="1"/>
          <p:nvPr/>
        </p:nvSpPr>
        <p:spPr>
          <a:xfrm>
            <a:off x="1602968" y="10035130"/>
            <a:ext cx="8986063" cy="1200329"/>
          </a:xfrm>
          <a:prstGeom prst="rect">
            <a:avLst/>
          </a:prstGeom>
          <a:noFill/>
        </p:spPr>
        <p:txBody>
          <a:bodyPr wrap="square" rtlCol="0">
            <a:spAutoFit/>
          </a:bodyPr>
          <a:lstStyle/>
          <a:p>
            <a:pPr algn="ctr"/>
            <a:r>
              <a:rPr lang="en-US" sz="3600" dirty="0">
                <a:solidFill>
                  <a:srgbClr val="FFFF00"/>
                </a:solidFill>
                <a:latin typeface="News Gothic MT" panose="020B0503020103020203" pitchFamily="34" charset="0"/>
              </a:rPr>
              <a:t>ONE IMPERIAL CREDIT PREDICTION AT A TIME</a:t>
            </a:r>
          </a:p>
        </p:txBody>
      </p:sp>
    </p:spTree>
    <p:extLst>
      <p:ext uri="{BB962C8B-B14F-4D97-AF65-F5344CB8AC3E}">
        <p14:creationId xmlns:p14="http://schemas.microsoft.com/office/powerpoint/2010/main" val="27422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02057 0.0176 L -0.02369 -0.91759 " pathEditMode="relative" rAng="0" ptsTypes="AA">
                                      <p:cBhvr>
                                        <p:cTn id="6" dur="2000" fill="hold"/>
                                        <p:tgtEl>
                                          <p:spTgt spid="3">
                                            <p:txEl>
                                              <p:pRg st="0" end="0"/>
                                            </p:txEl>
                                          </p:spTgt>
                                        </p:tgtEl>
                                        <p:attrNameLst>
                                          <p:attrName>ppt_x</p:attrName>
                                          <p:attrName>ppt_y</p:attrName>
                                        </p:attrNameLst>
                                      </p:cBhvr>
                                      <p:rCtr x="-156" y="-46759"/>
                                    </p:animMotion>
                                  </p:childTnLst>
                                </p:cTn>
                              </p:par>
                            </p:childTnLst>
                          </p:cTn>
                        </p:par>
                        <p:par>
                          <p:cTn id="7" fill="hold">
                            <p:stCondLst>
                              <p:cond delay="2000"/>
                            </p:stCondLst>
                            <p:childTnLst>
                              <p:par>
                                <p:cTn id="8" presetID="0" presetClass="path" presetSubtype="0" accel="50000" decel="50000" fill="hold" grpId="0" nodeType="afterEffect">
                                  <p:stCondLst>
                                    <p:cond delay="0"/>
                                  </p:stCondLst>
                                  <p:childTnLst>
                                    <p:animMotion origin="layout" path="M -0.0194 0.02453 L -0.01471 -0.88774 " pathEditMode="relative" rAng="0" ptsTypes="AA">
                                      <p:cBhvr>
                                        <p:cTn id="9" dur="2000" fill="hold"/>
                                        <p:tgtEl>
                                          <p:spTgt spid="15">
                                            <p:txEl>
                                              <p:pRg st="0" end="0"/>
                                            </p:txEl>
                                          </p:spTgt>
                                        </p:tgtEl>
                                        <p:attrNameLst>
                                          <p:attrName>ppt_x</p:attrName>
                                          <p:attrName>ppt_y</p:attrName>
                                        </p:attrNameLst>
                                      </p:cBhvr>
                                      <p:rCtr x="234" y="-45625"/>
                                    </p:animMotion>
                                  </p:childTnLst>
                                </p:cTn>
                              </p:par>
                            </p:childTnLst>
                          </p:cTn>
                        </p:par>
                        <p:par>
                          <p:cTn id="10" fill="hold">
                            <p:stCondLst>
                              <p:cond delay="4000"/>
                            </p:stCondLst>
                            <p:childTnLst>
                              <p:par>
                                <p:cTn id="11" presetID="0" presetClass="path" presetSubtype="0" accel="50000" decel="50000" fill="hold" grpId="0" nodeType="afterEffect">
                                  <p:stCondLst>
                                    <p:cond delay="0"/>
                                  </p:stCondLst>
                                  <p:childTnLst>
                                    <p:animMotion origin="layout" path="M -0.01497 0.01968 L -0.01471 -0.77708 " pathEditMode="relative" rAng="0" ptsTypes="AA">
                                      <p:cBhvr>
                                        <p:cTn id="12" dur="2000" fill="hold"/>
                                        <p:tgtEl>
                                          <p:spTgt spid="16"/>
                                        </p:tgtEl>
                                        <p:attrNameLst>
                                          <p:attrName>ppt_x</p:attrName>
                                          <p:attrName>ppt_y</p:attrName>
                                        </p:attrNameLst>
                                      </p:cBhvr>
                                      <p:rCtr x="13" y="-39838"/>
                                    </p:animMotion>
                                  </p:childTnLst>
                                </p:cTn>
                              </p:par>
                            </p:childTnLst>
                          </p:cTn>
                        </p:par>
                        <p:par>
                          <p:cTn id="13" fill="hold">
                            <p:stCondLst>
                              <p:cond delay="6000"/>
                            </p:stCondLst>
                            <p:childTnLst>
                              <p:par>
                                <p:cTn id="14" presetID="9" presetClass="exit" presetSubtype="0" fill="hold" grpId="1" nodeType="afterEffect">
                                  <p:stCondLst>
                                    <p:cond delay="1000"/>
                                  </p:stCondLst>
                                  <p:childTnLst>
                                    <p:animEffect transition="out" filter="dissolve">
                                      <p:cBhvr>
                                        <p:cTn id="15" dur="500"/>
                                        <p:tgtEl>
                                          <p:spTgt spid="3">
                                            <p:txEl>
                                              <p:pRg st="0" end="0"/>
                                            </p:txEl>
                                          </p:spTgt>
                                        </p:tgtEl>
                                      </p:cBhvr>
                                    </p:animEffect>
                                    <p:set>
                                      <p:cBhvr>
                                        <p:cTn id="16" dur="1" fill="hold">
                                          <p:stCondLst>
                                            <p:cond delay="499"/>
                                          </p:stCondLst>
                                        </p:cTn>
                                        <p:tgtEl>
                                          <p:spTgt spid="3">
                                            <p:txEl>
                                              <p:pRg st="0" end="0"/>
                                            </p:txEl>
                                          </p:spTgt>
                                        </p:tgtEl>
                                        <p:attrNameLst>
                                          <p:attrName>style.visibility</p:attrName>
                                        </p:attrNameLst>
                                      </p:cBhvr>
                                      <p:to>
                                        <p:strVal val="hidden"/>
                                      </p:to>
                                    </p:set>
                                  </p:childTnLst>
                                </p:cTn>
                              </p:par>
                              <p:par>
                                <p:cTn id="17" presetID="9" presetClass="exit" presetSubtype="0" fill="hold" grpId="1" nodeType="withEffect">
                                  <p:stCondLst>
                                    <p:cond delay="1000"/>
                                  </p:stCondLst>
                                  <p:childTnLst>
                                    <p:animEffect transition="out" filter="dissolve">
                                      <p:cBhvr>
                                        <p:cTn id="18" dur="500"/>
                                        <p:tgtEl>
                                          <p:spTgt spid="15">
                                            <p:txEl>
                                              <p:pRg st="0" end="0"/>
                                            </p:txEl>
                                          </p:spTgt>
                                        </p:tgtEl>
                                      </p:cBhvr>
                                    </p:animEffect>
                                    <p:set>
                                      <p:cBhvr>
                                        <p:cTn id="19" dur="1" fill="hold">
                                          <p:stCondLst>
                                            <p:cond delay="499"/>
                                          </p:stCondLst>
                                        </p:cTn>
                                        <p:tgtEl>
                                          <p:spTgt spid="15">
                                            <p:txEl>
                                              <p:pRg st="0" end="0"/>
                                            </p:txEl>
                                          </p:spTgt>
                                        </p:tgtEl>
                                        <p:attrNameLst>
                                          <p:attrName>style.visibility</p:attrName>
                                        </p:attrNameLst>
                                      </p:cBhvr>
                                      <p:to>
                                        <p:strVal val="hidden"/>
                                      </p:to>
                                    </p:set>
                                  </p:childTnLst>
                                </p:cTn>
                              </p:par>
                              <p:par>
                                <p:cTn id="20" presetID="9" presetClass="exit" presetSubtype="0" fill="hold" grpId="1" nodeType="withEffect">
                                  <p:stCondLst>
                                    <p:cond delay="1000"/>
                                  </p:stCondLst>
                                  <p:childTnLst>
                                    <p:animEffect transition="out" filter="dissolve">
                                      <p:cBhvr>
                                        <p:cTn id="21" dur="500"/>
                                        <p:tgtEl>
                                          <p:spTgt spid="16"/>
                                        </p:tgtEl>
                                      </p:cBhvr>
                                    </p:animEffect>
                                    <p:set>
                                      <p:cBhvr>
                                        <p:cTn id="22" dur="1" fill="hold">
                                          <p:stCondLst>
                                            <p:cond delay="499"/>
                                          </p:stCondLst>
                                        </p:cTn>
                                        <p:tgtEl>
                                          <p:spTgt spid="16"/>
                                        </p:tgtEl>
                                        <p:attrNameLst>
                                          <p:attrName>style.visibility</p:attrName>
                                        </p:attrNameLst>
                                      </p:cBhvr>
                                      <p:to>
                                        <p:strVal val="hidden"/>
                                      </p:to>
                                    </p:set>
                                  </p:childTnLst>
                                </p:cTn>
                              </p:par>
                            </p:childTnLst>
                          </p:cTn>
                        </p:par>
                        <p:par>
                          <p:cTn id="23" fill="hold">
                            <p:stCondLst>
                              <p:cond delay="7500"/>
                            </p:stCondLst>
                            <p:childTnLst>
                              <p:par>
                                <p:cTn id="24" presetID="0" presetClass="path" presetSubtype="0" accel="50000" decel="50000" fill="hold" nodeType="afterEffect">
                                  <p:stCondLst>
                                    <p:cond delay="0"/>
                                  </p:stCondLst>
                                  <p:childTnLst>
                                    <p:animMotion origin="layout" path="M -0.09323 0.28634 L 1.06927 1.50093 " pathEditMode="relative" ptsTypes="AA">
                                      <p:cBhvr>
                                        <p:cTn id="25" dur="3000" fill="hold"/>
                                        <p:tgtEl>
                                          <p:spTgt spid="1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15" grpId="0" build="p" bldLvl="2"/>
      <p:bldP spid="15" grpId="1" build="allAtOnce"/>
      <p:bldP spid="16" grpId="0"/>
      <p:bldP spid="16"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080BE03-4B87-1E21-8A02-60AA5956AA85}"/>
              </a:ext>
            </a:extLst>
          </p:cNvPr>
          <p:cNvSpPr txBox="1"/>
          <p:nvPr/>
        </p:nvSpPr>
        <p:spPr>
          <a:xfrm>
            <a:off x="2982097" y="279413"/>
            <a:ext cx="6227805" cy="646331"/>
          </a:xfrm>
          <a:prstGeom prst="rect">
            <a:avLst/>
          </a:prstGeom>
          <a:noFill/>
        </p:spPr>
        <p:txBody>
          <a:bodyPr wrap="square" rtlCol="0">
            <a:spAutoFit/>
          </a:bodyPr>
          <a:lstStyle/>
          <a:p>
            <a:pPr algn="ctr"/>
            <a:r>
              <a:rPr lang="en-US" sz="3600" dirty="0">
                <a:solidFill>
                  <a:srgbClr val="FFFF00"/>
                </a:solidFill>
                <a:latin typeface="News Gothic MT" panose="020B0503020103020203" pitchFamily="34" charset="0"/>
              </a:rPr>
              <a:t>THE PROBLEM</a:t>
            </a:r>
          </a:p>
        </p:txBody>
      </p:sp>
      <p:sp>
        <p:nvSpPr>
          <p:cNvPr id="9" name="TextBox 8">
            <a:extLst>
              <a:ext uri="{FF2B5EF4-FFF2-40B4-BE49-F238E27FC236}">
                <a16:creationId xmlns:a16="http://schemas.microsoft.com/office/drawing/2014/main" id="{1BC6CBB1-2553-ED4D-1C15-8EF3375E6FE8}"/>
              </a:ext>
            </a:extLst>
          </p:cNvPr>
          <p:cNvSpPr txBox="1"/>
          <p:nvPr/>
        </p:nvSpPr>
        <p:spPr>
          <a:xfrm>
            <a:off x="369139" y="1248649"/>
            <a:ext cx="4151870" cy="1323439"/>
          </a:xfrm>
          <a:prstGeom prst="rect">
            <a:avLst/>
          </a:prstGeom>
          <a:noFill/>
        </p:spPr>
        <p:txBody>
          <a:bodyPr wrap="square" rtlCol="0">
            <a:spAutoFit/>
          </a:bodyPr>
          <a:lstStyle/>
          <a:p>
            <a:pPr algn="ctr"/>
            <a:r>
              <a:rPr lang="en-US" sz="2000" dirty="0">
                <a:solidFill>
                  <a:schemeClr val="bg1"/>
                </a:solidFill>
                <a:latin typeface="News Gothic MT" panose="020B0503020103020203" pitchFamily="34" charset="0"/>
              </a:rPr>
              <a:t>KEY MEMBERS OF THE EMPIRE’S ANALYTICS TEAM WERE TAKEN CAPTIVE BY THE REBELS</a:t>
            </a:r>
          </a:p>
        </p:txBody>
      </p:sp>
      <p:pic>
        <p:nvPicPr>
          <p:cNvPr id="15" name="Picture 14">
            <a:extLst>
              <a:ext uri="{FF2B5EF4-FFF2-40B4-BE49-F238E27FC236}">
                <a16:creationId xmlns:a16="http://schemas.microsoft.com/office/drawing/2014/main" id="{845E3EEB-0D37-252B-9353-23D86E907B4E}"/>
              </a:ext>
            </a:extLst>
          </p:cNvPr>
          <p:cNvPicPr>
            <a:picLocks noChangeAspect="1"/>
          </p:cNvPicPr>
          <p:nvPr/>
        </p:nvPicPr>
        <p:blipFill>
          <a:blip r:embed="rId2"/>
          <a:stretch>
            <a:fillRect/>
          </a:stretch>
        </p:blipFill>
        <p:spPr>
          <a:xfrm>
            <a:off x="2792626" y="2292352"/>
            <a:ext cx="1912723" cy="2550297"/>
          </a:xfrm>
          <a:prstGeom prst="rect">
            <a:avLst/>
          </a:prstGeom>
        </p:spPr>
      </p:pic>
      <p:pic>
        <p:nvPicPr>
          <p:cNvPr id="17" name="Picture 16">
            <a:extLst>
              <a:ext uri="{FF2B5EF4-FFF2-40B4-BE49-F238E27FC236}">
                <a16:creationId xmlns:a16="http://schemas.microsoft.com/office/drawing/2014/main" id="{AC1B4BD8-4E3F-6973-BBB3-D077DCFC3496}"/>
              </a:ext>
            </a:extLst>
          </p:cNvPr>
          <p:cNvPicPr>
            <a:picLocks noChangeAspect="1"/>
          </p:cNvPicPr>
          <p:nvPr/>
        </p:nvPicPr>
        <p:blipFill>
          <a:blip r:embed="rId3"/>
          <a:stretch>
            <a:fillRect/>
          </a:stretch>
        </p:blipFill>
        <p:spPr>
          <a:xfrm>
            <a:off x="271850" y="2666163"/>
            <a:ext cx="1442728" cy="2243613"/>
          </a:xfrm>
          <a:prstGeom prst="rect">
            <a:avLst/>
          </a:prstGeom>
        </p:spPr>
      </p:pic>
      <p:pic>
        <p:nvPicPr>
          <p:cNvPr id="18" name="Picture 17">
            <a:extLst>
              <a:ext uri="{FF2B5EF4-FFF2-40B4-BE49-F238E27FC236}">
                <a16:creationId xmlns:a16="http://schemas.microsoft.com/office/drawing/2014/main" id="{BB1A730D-F938-07FF-8E28-0F473C0E2310}"/>
              </a:ext>
            </a:extLst>
          </p:cNvPr>
          <p:cNvPicPr>
            <a:picLocks noChangeAspect="1"/>
          </p:cNvPicPr>
          <p:nvPr/>
        </p:nvPicPr>
        <p:blipFill>
          <a:blip r:embed="rId3"/>
          <a:stretch>
            <a:fillRect/>
          </a:stretch>
        </p:blipFill>
        <p:spPr>
          <a:xfrm>
            <a:off x="905057" y="2989068"/>
            <a:ext cx="1442728" cy="2243613"/>
          </a:xfrm>
          <a:prstGeom prst="rect">
            <a:avLst/>
          </a:prstGeom>
        </p:spPr>
      </p:pic>
      <p:pic>
        <p:nvPicPr>
          <p:cNvPr id="19" name="Picture 18">
            <a:extLst>
              <a:ext uri="{FF2B5EF4-FFF2-40B4-BE49-F238E27FC236}">
                <a16:creationId xmlns:a16="http://schemas.microsoft.com/office/drawing/2014/main" id="{8F54C55B-3EBF-D11C-1325-930300A10DFE}"/>
              </a:ext>
            </a:extLst>
          </p:cNvPr>
          <p:cNvPicPr>
            <a:picLocks noChangeAspect="1"/>
          </p:cNvPicPr>
          <p:nvPr/>
        </p:nvPicPr>
        <p:blipFill>
          <a:blip r:embed="rId4"/>
          <a:stretch>
            <a:fillRect/>
          </a:stretch>
        </p:blipFill>
        <p:spPr>
          <a:xfrm>
            <a:off x="7402402" y="1394345"/>
            <a:ext cx="3615000" cy="2037986"/>
          </a:xfrm>
          <a:prstGeom prst="rect">
            <a:avLst/>
          </a:prstGeom>
        </p:spPr>
      </p:pic>
      <p:sp>
        <p:nvSpPr>
          <p:cNvPr id="20" name="TextBox 19">
            <a:extLst>
              <a:ext uri="{FF2B5EF4-FFF2-40B4-BE49-F238E27FC236}">
                <a16:creationId xmlns:a16="http://schemas.microsoft.com/office/drawing/2014/main" id="{B55127FD-3A43-57AE-B944-F6676E30F020}"/>
              </a:ext>
            </a:extLst>
          </p:cNvPr>
          <p:cNvSpPr txBox="1"/>
          <p:nvPr/>
        </p:nvSpPr>
        <p:spPr>
          <a:xfrm>
            <a:off x="8488538" y="1124725"/>
            <a:ext cx="1442728" cy="2646878"/>
          </a:xfrm>
          <a:prstGeom prst="rect">
            <a:avLst/>
          </a:prstGeom>
          <a:noFill/>
        </p:spPr>
        <p:txBody>
          <a:bodyPr wrap="square" rtlCol="0">
            <a:spAutoFit/>
          </a:bodyPr>
          <a:lstStyle/>
          <a:p>
            <a:pPr algn="ctr"/>
            <a:r>
              <a:rPr lang="en-US" sz="16600" b="1" dirty="0">
                <a:solidFill>
                  <a:srgbClr val="FFFF00"/>
                </a:solidFill>
                <a:latin typeface="News Gothic MT" panose="020B0503020103020203" pitchFamily="34" charset="0"/>
              </a:rPr>
              <a:t>?</a:t>
            </a:r>
            <a:endParaRPr lang="en-US" sz="2000" b="1" dirty="0">
              <a:solidFill>
                <a:srgbClr val="FFFF00"/>
              </a:solidFill>
              <a:latin typeface="News Gothic MT" panose="020B0503020103020203" pitchFamily="34" charset="0"/>
            </a:endParaRPr>
          </a:p>
        </p:txBody>
      </p:sp>
      <p:sp>
        <p:nvSpPr>
          <p:cNvPr id="21" name="TextBox 20">
            <a:extLst>
              <a:ext uri="{FF2B5EF4-FFF2-40B4-BE49-F238E27FC236}">
                <a16:creationId xmlns:a16="http://schemas.microsoft.com/office/drawing/2014/main" id="{B653E45C-D484-D9CF-540B-60E7E5B26B76}"/>
              </a:ext>
            </a:extLst>
          </p:cNvPr>
          <p:cNvSpPr txBox="1"/>
          <p:nvPr/>
        </p:nvSpPr>
        <p:spPr>
          <a:xfrm>
            <a:off x="7133967" y="3603042"/>
            <a:ext cx="4151870" cy="1015663"/>
          </a:xfrm>
          <a:prstGeom prst="rect">
            <a:avLst/>
          </a:prstGeom>
          <a:noFill/>
        </p:spPr>
        <p:txBody>
          <a:bodyPr wrap="square" rtlCol="0">
            <a:spAutoFit/>
          </a:bodyPr>
          <a:lstStyle/>
          <a:p>
            <a:pPr algn="ctr"/>
            <a:r>
              <a:rPr lang="en-US" sz="2000" dirty="0">
                <a:solidFill>
                  <a:schemeClr val="bg1"/>
                </a:solidFill>
                <a:latin typeface="News Gothic MT" panose="020B0503020103020203" pitchFamily="34" charset="0"/>
              </a:rPr>
              <a:t>WHO IS GOING TO PREDICT THE IMPERIAL CREDIT FOR THE NEXT 12 MONTHS?!?</a:t>
            </a:r>
          </a:p>
        </p:txBody>
      </p:sp>
      <p:sp>
        <p:nvSpPr>
          <p:cNvPr id="22" name="TextBox 21">
            <a:extLst>
              <a:ext uri="{FF2B5EF4-FFF2-40B4-BE49-F238E27FC236}">
                <a16:creationId xmlns:a16="http://schemas.microsoft.com/office/drawing/2014/main" id="{6729BFB9-61BD-3B8A-2969-3C0BDC1B7EA2}"/>
              </a:ext>
            </a:extLst>
          </p:cNvPr>
          <p:cNvSpPr txBox="1"/>
          <p:nvPr/>
        </p:nvSpPr>
        <p:spPr>
          <a:xfrm>
            <a:off x="4705349" y="5093966"/>
            <a:ext cx="5225917" cy="1200329"/>
          </a:xfrm>
          <a:prstGeom prst="rect">
            <a:avLst/>
          </a:prstGeom>
          <a:noFill/>
        </p:spPr>
        <p:txBody>
          <a:bodyPr wrap="square" rtlCol="0">
            <a:spAutoFit/>
          </a:bodyPr>
          <a:lstStyle/>
          <a:p>
            <a:pPr algn="ctr"/>
            <a:r>
              <a:rPr lang="en-US" sz="7200" dirty="0">
                <a:solidFill>
                  <a:srgbClr val="FFFF00"/>
                </a:solidFill>
                <a:latin typeface="News Gothic MT" panose="020B0503020103020203" pitchFamily="34" charset="0"/>
              </a:rPr>
              <a:t>WE ARE!!!</a:t>
            </a:r>
          </a:p>
        </p:txBody>
      </p:sp>
    </p:spTree>
    <p:extLst>
      <p:ext uri="{BB962C8B-B14F-4D97-AF65-F5344CB8AC3E}">
        <p14:creationId xmlns:p14="http://schemas.microsoft.com/office/powerpoint/2010/main" val="3787920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1"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2000" fill="hold"/>
                                        <p:tgtEl>
                                          <p:spTgt spid="8"/>
                                        </p:tgtEl>
                                        <p:attrNameLst>
                                          <p:attrName>ppt_w</p:attrName>
                                        </p:attrNameLst>
                                      </p:cBhvr>
                                      <p:tavLst>
                                        <p:tav tm="0">
                                          <p:val>
                                            <p:fltVal val="0"/>
                                          </p:val>
                                        </p:tav>
                                        <p:tav tm="100000">
                                          <p:val>
                                            <p:strVal val="#ppt_w"/>
                                          </p:val>
                                        </p:tav>
                                      </p:tavLst>
                                    </p:anim>
                                    <p:anim calcmode="lin" valueType="num">
                                      <p:cBhvr>
                                        <p:cTn id="8" dur="2000" fill="hold"/>
                                        <p:tgtEl>
                                          <p:spTgt spid="8"/>
                                        </p:tgtEl>
                                        <p:attrNameLst>
                                          <p:attrName>ppt_h</p:attrName>
                                        </p:attrNameLst>
                                      </p:cBhvr>
                                      <p:tavLst>
                                        <p:tav tm="0">
                                          <p:val>
                                            <p:fltVal val="0"/>
                                          </p:val>
                                        </p:tav>
                                        <p:tav tm="100000">
                                          <p:val>
                                            <p:strVal val="#ppt_h"/>
                                          </p:val>
                                        </p:tav>
                                      </p:tavLst>
                                    </p:anim>
                                  </p:childTnLst>
                                </p:cTn>
                              </p:par>
                            </p:childTnLst>
                          </p:cTn>
                        </p:par>
                        <p:par>
                          <p:cTn id="9" fill="hold">
                            <p:stCondLst>
                              <p:cond delay="2000"/>
                            </p:stCondLst>
                            <p:childTnLst>
                              <p:par>
                                <p:cTn id="10" presetID="1" presetClass="entr" presetSubtype="0" fill="hold" grpId="1" nodeType="afterEffect">
                                  <p:stCondLst>
                                    <p:cond delay="1000"/>
                                  </p:stCondLst>
                                  <p:childTnLst>
                                    <p:set>
                                      <p:cBhvr>
                                        <p:cTn id="11" dur="1" fill="hold">
                                          <p:stCondLst>
                                            <p:cond delay="0"/>
                                          </p:stCondLst>
                                        </p:cTn>
                                        <p:tgtEl>
                                          <p:spTgt spid="9"/>
                                        </p:tgtEl>
                                        <p:attrNameLst>
                                          <p:attrName>style.visibility</p:attrName>
                                        </p:attrNameLst>
                                      </p:cBhvr>
                                      <p:to>
                                        <p:strVal val="visible"/>
                                      </p:to>
                                    </p:set>
                                  </p:childTnLst>
                                </p:cTn>
                              </p:par>
                              <p:par>
                                <p:cTn id="12" presetID="1" presetClass="entr" presetSubtype="0" fill="hold" nodeType="withEffect">
                                  <p:stCondLst>
                                    <p:cond delay="1000"/>
                                  </p:stCondLst>
                                  <p:childTnLst>
                                    <p:set>
                                      <p:cBhvr>
                                        <p:cTn id="13" dur="1" fill="hold">
                                          <p:stCondLst>
                                            <p:cond delay="0"/>
                                          </p:stCondLst>
                                        </p:cTn>
                                        <p:tgtEl>
                                          <p:spTgt spid="18"/>
                                        </p:tgtEl>
                                        <p:attrNameLst>
                                          <p:attrName>style.visibility</p:attrName>
                                        </p:attrNameLst>
                                      </p:cBhvr>
                                      <p:to>
                                        <p:strVal val="visible"/>
                                      </p:to>
                                    </p:set>
                                  </p:childTnLst>
                                </p:cTn>
                              </p:par>
                              <p:par>
                                <p:cTn id="14" presetID="1" presetClass="entr" presetSubtype="0" fill="hold" nodeType="withEffect">
                                  <p:stCondLst>
                                    <p:cond delay="1000"/>
                                  </p:stCondLst>
                                  <p:childTnLst>
                                    <p:set>
                                      <p:cBhvr>
                                        <p:cTn id="15" dur="1" fill="hold">
                                          <p:stCondLst>
                                            <p:cond delay="0"/>
                                          </p:stCondLst>
                                        </p:cTn>
                                        <p:tgtEl>
                                          <p:spTgt spid="17"/>
                                        </p:tgtEl>
                                        <p:attrNameLst>
                                          <p:attrName>style.visibility</p:attrName>
                                        </p:attrNameLst>
                                      </p:cBhvr>
                                      <p:to>
                                        <p:strVal val="visible"/>
                                      </p:to>
                                    </p:set>
                                  </p:childTnLst>
                                </p:cTn>
                              </p:par>
                              <p:par>
                                <p:cTn id="16" presetID="1" presetClass="entr" presetSubtype="0" fill="hold" nodeType="withEffect">
                                  <p:stCondLst>
                                    <p:cond delay="1000"/>
                                  </p:stCondLst>
                                  <p:childTnLst>
                                    <p:set>
                                      <p:cBhvr>
                                        <p:cTn id="17" dur="1" fill="hold">
                                          <p:stCondLst>
                                            <p:cond delay="0"/>
                                          </p:stCondLst>
                                        </p:cTn>
                                        <p:tgtEl>
                                          <p:spTgt spid="15"/>
                                        </p:tgtEl>
                                        <p:attrNameLst>
                                          <p:attrName>style.visibility</p:attrName>
                                        </p:attrNameLst>
                                      </p:cBhvr>
                                      <p:to>
                                        <p:strVal val="visible"/>
                                      </p:to>
                                    </p:set>
                                  </p:childTnLst>
                                </p:cTn>
                              </p:par>
                            </p:childTnLst>
                          </p:cTn>
                        </p:par>
                        <p:par>
                          <p:cTn id="18" fill="hold">
                            <p:stCondLst>
                              <p:cond delay="3000"/>
                            </p:stCondLst>
                            <p:childTnLst>
                              <p:par>
                                <p:cTn id="19" presetID="0" presetClass="path" presetSubtype="0" accel="50000" decel="50000" fill="hold" nodeType="afterEffect">
                                  <p:stCondLst>
                                    <p:cond delay="2000"/>
                                  </p:stCondLst>
                                  <p:childTnLst>
                                    <p:animMotion origin="layout" path="M 0.0073 0.02777 L 0.15039 -0.047 " pathEditMode="relative" ptsTypes="AA">
                                      <p:cBhvr>
                                        <p:cTn id="20" dur="2000" fill="hold"/>
                                        <p:tgtEl>
                                          <p:spTgt spid="18"/>
                                        </p:tgtEl>
                                        <p:attrNameLst>
                                          <p:attrName>ppt_x</p:attrName>
                                          <p:attrName>ppt_y</p:attrName>
                                        </p:attrNameLst>
                                      </p:cBhvr>
                                    </p:animMotion>
                                  </p:childTnLst>
                                </p:cTn>
                              </p:par>
                              <p:par>
                                <p:cTn id="21" presetID="0" presetClass="path" presetSubtype="0" accel="50000" decel="50000" fill="hold" nodeType="withEffect">
                                  <p:stCondLst>
                                    <p:cond delay="2000"/>
                                  </p:stCondLst>
                                  <p:childTnLst>
                                    <p:animMotion origin="layout" path="M 0.03216 -0.03217 L 0.19635 -0.03217 " pathEditMode="relative" ptsTypes="AA">
                                      <p:cBhvr>
                                        <p:cTn id="22" dur="2000" fill="hold"/>
                                        <p:tgtEl>
                                          <p:spTgt spid="17"/>
                                        </p:tgtEl>
                                        <p:attrNameLst>
                                          <p:attrName>ppt_x</p:attrName>
                                          <p:attrName>ppt_y</p:attrName>
                                        </p:attrNameLst>
                                      </p:cBhvr>
                                    </p:animMotion>
                                  </p:childTnLst>
                                </p:cTn>
                              </p:par>
                            </p:childTnLst>
                          </p:cTn>
                        </p:par>
                        <p:par>
                          <p:cTn id="23" fill="hold">
                            <p:stCondLst>
                              <p:cond delay="7000"/>
                            </p:stCondLst>
                            <p:childTnLst>
                              <p:par>
                                <p:cTn id="24" presetID="9" presetClass="entr" presetSubtype="0" fill="hold"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dissolve">
                                      <p:cBhvr>
                                        <p:cTn id="26" dur="500"/>
                                        <p:tgtEl>
                                          <p:spTgt spid="19"/>
                                        </p:tgtEl>
                                      </p:cBhvr>
                                    </p:animEffect>
                                  </p:childTnLst>
                                </p:cTn>
                              </p:par>
                            </p:childTnLst>
                          </p:cTn>
                        </p:par>
                        <p:par>
                          <p:cTn id="27" fill="hold">
                            <p:stCondLst>
                              <p:cond delay="7500"/>
                            </p:stCondLst>
                            <p:childTnLst>
                              <p:par>
                                <p:cTn id="28" presetID="23" presetClass="entr" presetSubtype="16" fill="hold" grpId="0" nodeType="afterEffect">
                                  <p:stCondLst>
                                    <p:cond delay="0"/>
                                  </p:stCondLst>
                                  <p:childTnLst>
                                    <p:set>
                                      <p:cBhvr>
                                        <p:cTn id="29" dur="1" fill="hold">
                                          <p:stCondLst>
                                            <p:cond delay="0"/>
                                          </p:stCondLst>
                                        </p:cTn>
                                        <p:tgtEl>
                                          <p:spTgt spid="20"/>
                                        </p:tgtEl>
                                        <p:attrNameLst>
                                          <p:attrName>style.visibility</p:attrName>
                                        </p:attrNameLst>
                                      </p:cBhvr>
                                      <p:to>
                                        <p:strVal val="visible"/>
                                      </p:to>
                                    </p:set>
                                    <p:anim calcmode="lin" valueType="num">
                                      <p:cBhvr>
                                        <p:cTn id="30" dur="500" fill="hold"/>
                                        <p:tgtEl>
                                          <p:spTgt spid="20"/>
                                        </p:tgtEl>
                                        <p:attrNameLst>
                                          <p:attrName>ppt_w</p:attrName>
                                        </p:attrNameLst>
                                      </p:cBhvr>
                                      <p:tavLst>
                                        <p:tav tm="0">
                                          <p:val>
                                            <p:fltVal val="0"/>
                                          </p:val>
                                        </p:tav>
                                        <p:tav tm="100000">
                                          <p:val>
                                            <p:strVal val="#ppt_w"/>
                                          </p:val>
                                        </p:tav>
                                      </p:tavLst>
                                    </p:anim>
                                    <p:anim calcmode="lin" valueType="num">
                                      <p:cBhvr>
                                        <p:cTn id="31" dur="500" fill="hold"/>
                                        <p:tgtEl>
                                          <p:spTgt spid="20"/>
                                        </p:tgtEl>
                                        <p:attrNameLst>
                                          <p:attrName>ppt_h</p:attrName>
                                        </p:attrNameLst>
                                      </p:cBhvr>
                                      <p:tavLst>
                                        <p:tav tm="0">
                                          <p:val>
                                            <p:fltVal val="0"/>
                                          </p:val>
                                        </p:tav>
                                        <p:tav tm="100000">
                                          <p:val>
                                            <p:strVal val="#ppt_h"/>
                                          </p:val>
                                        </p:tav>
                                      </p:tavLst>
                                    </p:anim>
                                  </p:childTnLst>
                                </p:cTn>
                              </p:par>
                            </p:childTnLst>
                          </p:cTn>
                        </p:par>
                        <p:par>
                          <p:cTn id="32" fill="hold">
                            <p:stCondLst>
                              <p:cond delay="8000"/>
                            </p:stCondLst>
                            <p:childTnLst>
                              <p:par>
                                <p:cTn id="33" presetID="0" presetClass="path" presetSubtype="0" accel="50000" decel="50000" fill="hold" grpId="1" nodeType="afterEffect">
                                  <p:stCondLst>
                                    <p:cond delay="0"/>
                                  </p:stCondLst>
                                  <p:childTnLst>
                                    <p:animMotion origin="layout" path="M -0.00807 -0.0324 L -0.00807 -0.03217 C -0.01419 -0.03125 -0.02031 -0.03009 -0.0263 -0.0287 C -0.03047 -0.02777 -0.0349 -0.0287 -0.03854 -0.02523 C -0.04037 -0.02314 -0.03985 -0.01782 -0.0405 -0.01435 C -0.03985 -0.00833 -0.04037 -0.00162 -0.03854 0.00371 C -0.03242 0.02107 -0.02552 0.0132 -0.01615 0.01088 C -0.01485 0.00602 -0.01302 0.00162 -0.01211 -0.00347 C -0.01094 -0.01041 -0.01211 -0.01875 -0.01016 -0.02523 C -0.00846 -0.03032 -0.00495 -0.0331 -0.00195 -0.03588 C 0.0069 -0.04467 0.00872 -0.04259 0.01836 -0.04675 C 0.02044 -0.04768 0.02239 -0.04907 0.02435 -0.05023 C 0.03854 -0.02523 0.02213 -0.05763 0.0345 -0.01782 C 0.03594 -0.01342 0.03854 -0.01064 0.04062 -0.00717 C 0.04271 0.00394 0.04596 0.01389 0.03854 0.02524 C 0.03555 0.0301 0.03047 0.02778 0.02643 0.02894 C 0.02409 0.02616 0.01328 0.01366 0.01224 0.01088 C 0.00521 -0.00763 0.01328 -0.01157 0.00208 -0.01435 C -0.00599 -0.0162 -0.01419 -0.01666 -0.02227 -0.01782 C -0.02839 -0.01666 -0.03776 -0.02407 -0.0405 -0.01435 C -0.05117 0.02362 -0.04128 0.03056 -0.03034 0.03612 C -0.02774 0.0375 -0.025 0.03843 -0.02227 0.03982 C -0.01953 0.03612 -0.01693 0.03241 -0.01419 0.02894 C -0.01224 0.02639 -0.00951 0.02524 -0.00807 0.02176 C -0.00339 0.00973 -0.00208 -0.00972 0.00612 -0.01782 C 0.00859 -0.02037 0.01159 -0.02037 0.01419 -0.02152 C 0.02239 -0.02037 0.03086 -0.02222 0.03854 -0.01782 C 0.04062 -0.01689 0.04062 -0.01088 0.04062 -0.00717 C 0.04062 0.01412 0.04114 0.02153 0.03255 0.03241 C 0.03008 0.03565 0.02708 0.03727 0.02435 0.03982 C 0.02174 0.03612 0.01875 0.03287 0.01627 0.02894 C 0.01198 0.022 0.00924 0.01181 0.00417 0.00718 C -0.00651 -0.00208 -0.00104 0.00139 -0.01211 -0.00347 C -0.02031 -0.00231 -0.03073 -0.01018 -0.03646 -4.44444E-6 C -0.04909 0.02246 -0.02956 0.03496 -0.02435 0.03982 C -0.02162 0.03843 -0.01849 0.03889 -0.01615 0.03612 C -0.01341 0.03264 -0.0125 0.02593 -0.01016 0.02176 C -0.00833 0.01852 -0.00599 0.0169 -0.00404 0.01459 C -0.00339 0.00487 -0.00404 -0.00532 -0.00195 -0.01435 C -0.00013 -0.02245 0.00807 -0.03101 0.01224 -0.03588 C 0.01562 -0.03472 0.0194 -0.03564 0.02239 -0.0324 C 0.02383 -0.03078 0.03099 -0.01111 0.03255 -0.00717 C 0.03112 -0.00115 0.03073 0.00602 0.02851 0.01088 C 0.02331 0.02176 0.01302 0.00625 0.01015 0.00371 C 0.00885 -4.44444E-6 0.0082 -0.00463 0.00612 -0.00717 C 0.00377 -0.00995 0.00065 -0.00925 -0.00195 -0.01064 C -0.00404 -0.0118 -0.00599 -0.01319 -0.00807 -0.01435 C -0.01758 -0.01203 -0.02761 -0.01365 -0.03646 -0.00717 C -0.0388 -0.00555 -0.03425 0.00093 -0.03242 0.00371 C -0.03008 0.00718 -0.02708 0.0088 -0.02435 0.01088 C -0.02018 0.01389 -0.01419 0.01621 -0.01016 0.01806 C -0.00807 0.01575 -0.0056 0.01436 -0.00404 0.01088 C 0.00143 -0.00115 -0.00508 -4.44444E-6 1.45833E-6 -4.44444E-6 " pathEditMode="relative" rAng="0" ptsTypes="AAAAAAAAAAAAAAAAAAAAAAAAAAAAAAAAAAAAAAAAAAAAAAAAAAAAA">
                                      <p:cBhvr>
                                        <p:cTn id="34" dur="3000" fill="hold"/>
                                        <p:tgtEl>
                                          <p:spTgt spid="20"/>
                                        </p:tgtEl>
                                        <p:attrNameLst>
                                          <p:attrName>ppt_x</p:attrName>
                                          <p:attrName>ppt_y</p:attrName>
                                        </p:attrNameLst>
                                      </p:cBhvr>
                                      <p:rCtr x="703" y="2708"/>
                                    </p:animMotion>
                                  </p:childTnLst>
                                </p:cTn>
                              </p:par>
                              <p:par>
                                <p:cTn id="35" presetID="9" presetClass="entr" presetSubtype="0" fill="hold" grpId="1"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dissolve">
                                      <p:cBhvr>
                                        <p:cTn id="37" dur="500"/>
                                        <p:tgtEl>
                                          <p:spTgt spid="21"/>
                                        </p:tgtEl>
                                      </p:cBhvr>
                                    </p:animEffect>
                                  </p:childTnLst>
                                </p:cTn>
                              </p:par>
                            </p:childTnLst>
                          </p:cTn>
                        </p:par>
                        <p:par>
                          <p:cTn id="38" fill="hold">
                            <p:stCondLst>
                              <p:cond delay="11000"/>
                            </p:stCondLst>
                            <p:childTnLst>
                              <p:par>
                                <p:cTn id="39" presetID="23" presetClass="entr" presetSubtype="16" fill="hold" grpId="0" nodeType="afterEffect">
                                  <p:stCondLst>
                                    <p:cond delay="500"/>
                                  </p:stCondLst>
                                  <p:childTnLst>
                                    <p:set>
                                      <p:cBhvr>
                                        <p:cTn id="40" dur="1" fill="hold">
                                          <p:stCondLst>
                                            <p:cond delay="0"/>
                                          </p:stCondLst>
                                        </p:cTn>
                                        <p:tgtEl>
                                          <p:spTgt spid="22"/>
                                        </p:tgtEl>
                                        <p:attrNameLst>
                                          <p:attrName>style.visibility</p:attrName>
                                        </p:attrNameLst>
                                      </p:cBhvr>
                                      <p:to>
                                        <p:strVal val="visible"/>
                                      </p:to>
                                    </p:set>
                                    <p:anim calcmode="lin" valueType="num">
                                      <p:cBhvr>
                                        <p:cTn id="41" dur="500" fill="hold"/>
                                        <p:tgtEl>
                                          <p:spTgt spid="22"/>
                                        </p:tgtEl>
                                        <p:attrNameLst>
                                          <p:attrName>ppt_w</p:attrName>
                                        </p:attrNameLst>
                                      </p:cBhvr>
                                      <p:tavLst>
                                        <p:tav tm="0">
                                          <p:val>
                                            <p:fltVal val="0"/>
                                          </p:val>
                                        </p:tav>
                                        <p:tav tm="100000">
                                          <p:val>
                                            <p:strVal val="#ppt_w"/>
                                          </p:val>
                                        </p:tav>
                                      </p:tavLst>
                                    </p:anim>
                                    <p:anim calcmode="lin" valueType="num">
                                      <p:cBhvr>
                                        <p:cTn id="42" dur="500" fill="hold"/>
                                        <p:tgtEl>
                                          <p:spTgt spid="2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p:bldP spid="9" grpId="1"/>
      <p:bldP spid="20" grpId="0"/>
      <p:bldP spid="20" grpId="1"/>
      <p:bldP spid="21" grpId="1"/>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4" descr="A person in a garment&#10;&#10;Description automatically generated with low confidence">
            <a:extLst>
              <a:ext uri="{FF2B5EF4-FFF2-40B4-BE49-F238E27FC236}">
                <a16:creationId xmlns:a16="http://schemas.microsoft.com/office/drawing/2014/main" id="{E7A2CE37-B198-6F16-51E7-03255F66B020}"/>
              </a:ext>
            </a:extLst>
          </p:cNvPr>
          <p:cNvPicPr>
            <a:picLocks noGrp="1" noChangeAspect="1"/>
          </p:cNvPicPr>
          <p:nvPr>
            <p:ph idx="1"/>
          </p:nvPr>
        </p:nvPicPr>
        <p:blipFill rotWithShape="1">
          <a:blip r:embed="rId2">
            <a:alphaModFix amt="40000"/>
          </a:blip>
          <a:srcRect b="15730"/>
          <a:stretch/>
        </p:blipFill>
        <p:spPr>
          <a:xfrm>
            <a:off x="-2122369" y="962531"/>
            <a:ext cx="12191980" cy="6857990"/>
          </a:xfrm>
          <a:prstGeom prst="rect">
            <a:avLst/>
          </a:prstGeom>
        </p:spPr>
      </p:pic>
      <p:sp>
        <p:nvSpPr>
          <p:cNvPr id="2" name="Title 1">
            <a:extLst>
              <a:ext uri="{FF2B5EF4-FFF2-40B4-BE49-F238E27FC236}">
                <a16:creationId xmlns:a16="http://schemas.microsoft.com/office/drawing/2014/main" id="{8A85E995-540B-C68D-2A51-EEA8FC69364B}"/>
              </a:ext>
            </a:extLst>
          </p:cNvPr>
          <p:cNvSpPr>
            <a:spLocks noGrp="1"/>
          </p:cNvSpPr>
          <p:nvPr>
            <p:ph type="title"/>
          </p:nvPr>
        </p:nvSpPr>
        <p:spPr>
          <a:xfrm>
            <a:off x="0" y="129639"/>
            <a:ext cx="12191979" cy="1318983"/>
          </a:xfrm>
          <a:noFill/>
          <a:ln w="38100" cap="sq">
            <a:noFill/>
            <a:miter lim="800000"/>
          </a:ln>
        </p:spPr>
        <p:txBody>
          <a:bodyPr vert="horz" lIns="274320" tIns="182880" rIns="274320" bIns="182880" rtlCol="0" anchor="ctr" anchorCtr="1">
            <a:normAutofit fontScale="90000"/>
          </a:bodyPr>
          <a:lstStyle/>
          <a:p>
            <a:r>
              <a:rPr lang="en-US" sz="3600" dirty="0">
                <a:solidFill>
                  <a:schemeClr val="tx1"/>
                </a:solidFill>
                <a:latin typeface="News Gothic MT" panose="020B0503020103020203" pitchFamily="34" charset="0"/>
              </a:rPr>
              <a:t>The model that tempted us with the dark side</a:t>
            </a:r>
          </a:p>
        </p:txBody>
      </p:sp>
      <p:pic>
        <p:nvPicPr>
          <p:cNvPr id="6" name="Picture 5" descr="A picture containing text, dark&#10;&#10;Description automatically generated">
            <a:extLst>
              <a:ext uri="{FF2B5EF4-FFF2-40B4-BE49-F238E27FC236}">
                <a16:creationId xmlns:a16="http://schemas.microsoft.com/office/drawing/2014/main" id="{2FB8CC73-71DD-B05D-4703-5A57FE78196F}"/>
              </a:ext>
            </a:extLst>
          </p:cNvPr>
          <p:cNvPicPr>
            <a:picLocks noChangeAspect="1"/>
          </p:cNvPicPr>
          <p:nvPr/>
        </p:nvPicPr>
        <p:blipFill>
          <a:blip r:embed="rId3"/>
          <a:stretch>
            <a:fillRect/>
          </a:stretch>
        </p:blipFill>
        <p:spPr>
          <a:xfrm>
            <a:off x="10478684" y="7243010"/>
            <a:ext cx="3862863" cy="2622884"/>
          </a:xfrm>
          <a:prstGeom prst="rect">
            <a:avLst/>
          </a:prstGeom>
        </p:spPr>
      </p:pic>
      <p:sp>
        <p:nvSpPr>
          <p:cNvPr id="5" name="TextBox 4">
            <a:extLst>
              <a:ext uri="{FF2B5EF4-FFF2-40B4-BE49-F238E27FC236}">
                <a16:creationId xmlns:a16="http://schemas.microsoft.com/office/drawing/2014/main" id="{BC7B1A6D-A45F-9BF3-72E8-E049A7BA01A9}"/>
              </a:ext>
            </a:extLst>
          </p:cNvPr>
          <p:cNvSpPr txBox="1"/>
          <p:nvPr/>
        </p:nvSpPr>
        <p:spPr>
          <a:xfrm>
            <a:off x="1567881" y="1164876"/>
            <a:ext cx="9056216" cy="553998"/>
          </a:xfrm>
          <a:prstGeom prst="rect">
            <a:avLst/>
          </a:prstGeom>
          <a:noFill/>
        </p:spPr>
        <p:txBody>
          <a:bodyPr wrap="square" rtlCol="0">
            <a:spAutoFit/>
          </a:bodyPr>
          <a:lstStyle/>
          <a:p>
            <a:pPr algn="ctr"/>
            <a:r>
              <a:rPr lang="en-US" sz="3000" dirty="0">
                <a:solidFill>
                  <a:srgbClr val="FFFF00"/>
                </a:solidFill>
                <a:latin typeface="News Gothic MT" panose="020B0503020103020203" pitchFamily="34" charset="0"/>
              </a:rPr>
              <a:t>SIMPLE EXPONENTIAL SMOOTHING MODEL</a:t>
            </a:r>
          </a:p>
        </p:txBody>
      </p:sp>
      <p:pic>
        <p:nvPicPr>
          <p:cNvPr id="7" name="Picture 6" descr="Chart, histogram&#10;&#10;Description automatically generated">
            <a:extLst>
              <a:ext uri="{FF2B5EF4-FFF2-40B4-BE49-F238E27FC236}">
                <a16:creationId xmlns:a16="http://schemas.microsoft.com/office/drawing/2014/main" id="{E5F9B6EF-E2A1-80D8-76C9-18AF40E99681}"/>
              </a:ext>
            </a:extLst>
          </p:cNvPr>
          <p:cNvPicPr>
            <a:picLocks noChangeAspect="1"/>
          </p:cNvPicPr>
          <p:nvPr/>
        </p:nvPicPr>
        <p:blipFill>
          <a:blip r:embed="rId4"/>
          <a:stretch>
            <a:fillRect/>
          </a:stretch>
        </p:blipFill>
        <p:spPr>
          <a:xfrm>
            <a:off x="534076" y="1934713"/>
            <a:ext cx="6077360" cy="3837829"/>
          </a:xfrm>
          <a:prstGeom prst="rect">
            <a:avLst/>
          </a:prstGeom>
        </p:spPr>
      </p:pic>
      <p:sp>
        <p:nvSpPr>
          <p:cNvPr id="8" name="TextBox 7">
            <a:extLst>
              <a:ext uri="{FF2B5EF4-FFF2-40B4-BE49-F238E27FC236}">
                <a16:creationId xmlns:a16="http://schemas.microsoft.com/office/drawing/2014/main" id="{D00111B8-5BF2-2A54-DE49-86B2A1378AA8}"/>
              </a:ext>
            </a:extLst>
          </p:cNvPr>
          <p:cNvSpPr txBox="1"/>
          <p:nvPr/>
        </p:nvSpPr>
        <p:spPr>
          <a:xfrm>
            <a:off x="7032871" y="1989125"/>
            <a:ext cx="4625053" cy="3785652"/>
          </a:xfrm>
          <a:prstGeom prst="rect">
            <a:avLst/>
          </a:prstGeom>
          <a:noFill/>
        </p:spPr>
        <p:txBody>
          <a:bodyPr wrap="square">
            <a:spAutoFit/>
          </a:bodyPr>
          <a:lstStyle/>
          <a:p>
            <a:r>
              <a:rPr lang="en-US" sz="2000" b="0" i="0" u="none" strike="noStrike" dirty="0">
                <a:effectLst/>
                <a:latin typeface="News Gothic MT" panose="020B0503020103020203" pitchFamily="34" charset="0"/>
              </a:rPr>
              <a:t>Forecasts are calculated using weighted averages, where the weights decrease exponentially as observations come from further in the past. The prediction intervals show that there is some uncertainty in the future credit over the 12-month forecast period. So, interpreting the point forecasts without accounting for the uncertainty can be somewhat misleading.</a:t>
            </a:r>
            <a:endParaRPr lang="en-US" sz="2000" dirty="0">
              <a:latin typeface="News Gothic MT" panose="020B0503020103020203" pitchFamily="34" charset="0"/>
            </a:endParaRPr>
          </a:p>
        </p:txBody>
      </p:sp>
      <p:sp>
        <p:nvSpPr>
          <p:cNvPr id="9" name="TextBox 8">
            <a:extLst>
              <a:ext uri="{FF2B5EF4-FFF2-40B4-BE49-F238E27FC236}">
                <a16:creationId xmlns:a16="http://schemas.microsoft.com/office/drawing/2014/main" id="{A9253620-FA09-6063-C2EE-7E3FFD50EAEB}"/>
              </a:ext>
            </a:extLst>
          </p:cNvPr>
          <p:cNvSpPr txBox="1"/>
          <p:nvPr/>
        </p:nvSpPr>
        <p:spPr>
          <a:xfrm>
            <a:off x="2134724" y="6085233"/>
            <a:ext cx="7934887" cy="369332"/>
          </a:xfrm>
          <a:prstGeom prst="rect">
            <a:avLst/>
          </a:prstGeom>
          <a:noFill/>
        </p:spPr>
        <p:txBody>
          <a:bodyPr wrap="square">
            <a:spAutoFit/>
          </a:bodyPr>
          <a:lstStyle/>
          <a:p>
            <a:r>
              <a:rPr lang="en-US" dirty="0">
                <a:latin typeface="News Gothic MT" panose="020B0503020103020203" pitchFamily="34" charset="0"/>
              </a:rPr>
              <a:t>SES = ETS(</a:t>
            </a:r>
            <a:r>
              <a:rPr lang="en-US" dirty="0" err="1">
                <a:latin typeface="News Gothic MT" panose="020B0503020103020203" pitchFamily="34" charset="0"/>
              </a:rPr>
              <a:t>credit_in_millions</a:t>
            </a:r>
            <a:r>
              <a:rPr lang="en-US" dirty="0">
                <a:latin typeface="News Gothic MT" panose="020B0503020103020203" pitchFamily="34" charset="0"/>
              </a:rPr>
              <a:t>~ error("A") + trend("N") + season("N"))</a:t>
            </a:r>
          </a:p>
        </p:txBody>
      </p:sp>
    </p:spTree>
    <p:extLst>
      <p:ext uri="{BB962C8B-B14F-4D97-AF65-F5344CB8AC3E}">
        <p14:creationId xmlns:p14="http://schemas.microsoft.com/office/powerpoint/2010/main" val="18532056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0263 -0.22291 L -1.17578 -1.40185 " pathEditMode="relative" ptsTypes="AA">
                                      <p:cBhvr>
                                        <p:cTn id="6" dur="2000" fill="hold"/>
                                        <p:tgtEl>
                                          <p:spTgt spid="6"/>
                                        </p:tgtEl>
                                        <p:attrNameLst>
                                          <p:attrName>ppt_x</p:attrName>
                                          <p:attrName>ppt_y</p:attrName>
                                        </p:attrNameLst>
                                      </p:cBhvr>
                                    </p:animMotion>
                                  </p:childTnLst>
                                </p:cTn>
                              </p:par>
                            </p:childTnLst>
                          </p:cTn>
                        </p:par>
                        <p:par>
                          <p:cTn id="7" fill="hold">
                            <p:stCondLst>
                              <p:cond delay="2000"/>
                            </p:stCondLst>
                            <p:childTnLst>
                              <p:par>
                                <p:cTn id="8" presetID="23" presetClass="entr" presetSubtype="528" fill="hold" nodeType="after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p:cTn id="10" dur="2000" fill="hold"/>
                                        <p:tgtEl>
                                          <p:spTgt spid="4"/>
                                        </p:tgtEl>
                                        <p:attrNameLst>
                                          <p:attrName>ppt_w</p:attrName>
                                        </p:attrNameLst>
                                      </p:cBhvr>
                                      <p:tavLst>
                                        <p:tav tm="0">
                                          <p:val>
                                            <p:fltVal val="0"/>
                                          </p:val>
                                        </p:tav>
                                        <p:tav tm="100000">
                                          <p:val>
                                            <p:strVal val="#ppt_w"/>
                                          </p:val>
                                        </p:tav>
                                      </p:tavLst>
                                    </p:anim>
                                    <p:anim calcmode="lin" valueType="num">
                                      <p:cBhvr>
                                        <p:cTn id="11" dur="2000" fill="hold"/>
                                        <p:tgtEl>
                                          <p:spTgt spid="4"/>
                                        </p:tgtEl>
                                        <p:attrNameLst>
                                          <p:attrName>ppt_h</p:attrName>
                                        </p:attrNameLst>
                                      </p:cBhvr>
                                      <p:tavLst>
                                        <p:tav tm="0">
                                          <p:val>
                                            <p:fltVal val="0"/>
                                          </p:val>
                                        </p:tav>
                                        <p:tav tm="100000">
                                          <p:val>
                                            <p:strVal val="#ppt_h"/>
                                          </p:val>
                                        </p:tav>
                                      </p:tavLst>
                                    </p:anim>
                                    <p:anim calcmode="lin" valueType="num">
                                      <p:cBhvr>
                                        <p:cTn id="12" dur="2000" fill="hold"/>
                                        <p:tgtEl>
                                          <p:spTgt spid="4"/>
                                        </p:tgtEl>
                                        <p:attrNameLst>
                                          <p:attrName>ppt_x</p:attrName>
                                        </p:attrNameLst>
                                      </p:cBhvr>
                                      <p:tavLst>
                                        <p:tav tm="0">
                                          <p:val>
                                            <p:fltVal val="0.5"/>
                                          </p:val>
                                        </p:tav>
                                        <p:tav tm="100000">
                                          <p:val>
                                            <p:strVal val="#ppt_x"/>
                                          </p:val>
                                        </p:tav>
                                      </p:tavLst>
                                    </p:anim>
                                    <p:anim calcmode="lin" valueType="num">
                                      <p:cBhvr>
                                        <p:cTn id="13" dur="2000" fill="hold"/>
                                        <p:tgtEl>
                                          <p:spTgt spid="4"/>
                                        </p:tgtEl>
                                        <p:attrNameLst>
                                          <p:attrName>ppt_y</p:attrName>
                                        </p:attrNameLst>
                                      </p:cBhvr>
                                      <p:tavLst>
                                        <p:tav tm="0">
                                          <p:val>
                                            <p:fltVal val="0.5"/>
                                          </p:val>
                                        </p:tav>
                                        <p:tav tm="100000">
                                          <p:val>
                                            <p:strVal val="#ppt_y"/>
                                          </p:val>
                                        </p:tav>
                                      </p:tavLst>
                                    </p:anim>
                                  </p:childTnLst>
                                </p:cTn>
                              </p:par>
                            </p:childTnLst>
                          </p:cTn>
                        </p:par>
                        <p:par>
                          <p:cTn id="14" fill="hold">
                            <p:stCondLst>
                              <p:cond delay="4000"/>
                            </p:stCondLst>
                            <p:childTnLst>
                              <p:par>
                                <p:cTn id="15" presetID="1" presetClass="entr" presetSubtype="0"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par>
                          <p:cTn id="17" fill="hold">
                            <p:stCondLst>
                              <p:cond delay="4000"/>
                            </p:stCondLst>
                            <p:childTnLst>
                              <p:par>
                                <p:cTn id="18" presetID="23" presetClass="entr" presetSubtype="16" fill="hold" grpId="0" nodeType="afterEffect">
                                  <p:stCondLst>
                                    <p:cond delay="1000"/>
                                  </p:stCondLst>
                                  <p:childTnLst>
                                    <p:set>
                                      <p:cBhvr>
                                        <p:cTn id="19" dur="1" fill="hold">
                                          <p:stCondLst>
                                            <p:cond delay="0"/>
                                          </p:stCondLst>
                                        </p:cTn>
                                        <p:tgtEl>
                                          <p:spTgt spid="5"/>
                                        </p:tgtEl>
                                        <p:attrNameLst>
                                          <p:attrName>style.visibility</p:attrName>
                                        </p:attrNameLst>
                                      </p:cBhvr>
                                      <p:to>
                                        <p:strVal val="visible"/>
                                      </p:to>
                                    </p:set>
                                    <p:anim calcmode="lin" valueType="num">
                                      <p:cBhvr>
                                        <p:cTn id="20" dur="500" fill="hold"/>
                                        <p:tgtEl>
                                          <p:spTgt spid="5"/>
                                        </p:tgtEl>
                                        <p:attrNameLst>
                                          <p:attrName>ppt_w</p:attrName>
                                        </p:attrNameLst>
                                      </p:cBhvr>
                                      <p:tavLst>
                                        <p:tav tm="0">
                                          <p:val>
                                            <p:fltVal val="0"/>
                                          </p:val>
                                        </p:tav>
                                        <p:tav tm="100000">
                                          <p:val>
                                            <p:strVal val="#ppt_w"/>
                                          </p:val>
                                        </p:tav>
                                      </p:tavLst>
                                    </p:anim>
                                    <p:anim calcmode="lin" valueType="num">
                                      <p:cBhvr>
                                        <p:cTn id="21" dur="500" fill="hold"/>
                                        <p:tgtEl>
                                          <p:spTgt spid="5"/>
                                        </p:tgtEl>
                                        <p:attrNameLst>
                                          <p:attrName>ppt_h</p:attrName>
                                        </p:attrNameLst>
                                      </p:cBhvr>
                                      <p:tavLst>
                                        <p:tav tm="0">
                                          <p:val>
                                            <p:fltVal val="0"/>
                                          </p:val>
                                        </p:tav>
                                        <p:tav tm="100000">
                                          <p:val>
                                            <p:strVal val="#ppt_h"/>
                                          </p:val>
                                        </p:tav>
                                      </p:tavLst>
                                    </p:anim>
                                  </p:childTnLst>
                                </p:cTn>
                              </p:par>
                              <p:par>
                                <p:cTn id="22" presetID="1" presetClass="entr" presetSubtype="0" fill="hold" nodeType="withEffect">
                                  <p:stCondLst>
                                    <p:cond delay="2500"/>
                                  </p:stCondLst>
                                  <p:childTnLst>
                                    <p:set>
                                      <p:cBhvr>
                                        <p:cTn id="23" dur="1" fill="hold">
                                          <p:stCondLst>
                                            <p:cond delay="0"/>
                                          </p:stCondLst>
                                        </p:cTn>
                                        <p:tgtEl>
                                          <p:spTgt spid="7"/>
                                        </p:tgtEl>
                                        <p:attrNameLst>
                                          <p:attrName>style.visibility</p:attrName>
                                        </p:attrNameLst>
                                      </p:cBhvr>
                                      <p:to>
                                        <p:strVal val="visible"/>
                                      </p:to>
                                    </p:set>
                                  </p:childTnLst>
                                </p:cTn>
                              </p:par>
                              <p:par>
                                <p:cTn id="24" presetID="1" presetClass="entr" presetSubtype="0" fill="hold" grpId="0" nodeType="withEffect">
                                  <p:stCondLst>
                                    <p:cond delay="2500"/>
                                  </p:stCondLst>
                                  <p:childTnLst>
                                    <p:set>
                                      <p:cBhvr>
                                        <p:cTn id="25" dur="1" fill="hold">
                                          <p:stCondLst>
                                            <p:cond delay="0"/>
                                          </p:stCondLst>
                                        </p:cTn>
                                        <p:tgtEl>
                                          <p:spTgt spid="8"/>
                                        </p:tgtEl>
                                        <p:attrNameLst>
                                          <p:attrName>style.visibility</p:attrName>
                                        </p:attrNameLst>
                                      </p:cBhvr>
                                      <p:to>
                                        <p:strVal val="visible"/>
                                      </p:to>
                                    </p:set>
                                  </p:childTnLst>
                                </p:cTn>
                              </p:par>
                              <p:par>
                                <p:cTn id="26" presetID="1" presetClass="entr" presetSubtype="0" fill="hold" grpId="0" nodeType="withEffect">
                                  <p:stCondLst>
                                    <p:cond delay="2500"/>
                                  </p:stCondLst>
                                  <p:childTnLst>
                                    <p:set>
                                      <p:cBhvr>
                                        <p:cTn id="27"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F6A4216E-EBBA-0192-37BC-606A488F1860}"/>
              </a:ext>
            </a:extLst>
          </p:cNvPr>
          <p:cNvSpPr>
            <a:spLocks noGrp="1"/>
          </p:cNvSpPr>
          <p:nvPr>
            <p:ph type="title"/>
          </p:nvPr>
        </p:nvSpPr>
        <p:spPr>
          <a:xfrm>
            <a:off x="242625" y="122892"/>
            <a:ext cx="11706726" cy="1318983"/>
          </a:xfrm>
          <a:noFill/>
          <a:ln w="38100" cap="sq">
            <a:noFill/>
            <a:miter lim="800000"/>
          </a:ln>
        </p:spPr>
        <p:txBody>
          <a:bodyPr vert="horz" lIns="274320" tIns="182880" rIns="274320" bIns="182880" rtlCol="0" anchor="ctr" anchorCtr="1">
            <a:normAutofit/>
          </a:bodyPr>
          <a:lstStyle/>
          <a:p>
            <a:r>
              <a:rPr lang="en-US" sz="3600" dirty="0">
                <a:solidFill>
                  <a:schemeClr val="bg1"/>
                </a:solidFill>
                <a:latin typeface="News Gothic MT" panose="020B0503020103020203" pitchFamily="34" charset="0"/>
              </a:rPr>
              <a:t>The model that PRACTICED THE FORCE</a:t>
            </a:r>
          </a:p>
        </p:txBody>
      </p:sp>
      <p:pic>
        <p:nvPicPr>
          <p:cNvPr id="7" name="Picture 6">
            <a:extLst>
              <a:ext uri="{FF2B5EF4-FFF2-40B4-BE49-F238E27FC236}">
                <a16:creationId xmlns:a16="http://schemas.microsoft.com/office/drawing/2014/main" id="{32B0555E-1A0C-50E4-8144-3ED26F152362}"/>
              </a:ext>
            </a:extLst>
          </p:cNvPr>
          <p:cNvPicPr>
            <a:picLocks noChangeAspect="1"/>
          </p:cNvPicPr>
          <p:nvPr/>
        </p:nvPicPr>
        <p:blipFill>
          <a:blip r:embed="rId2"/>
          <a:stretch>
            <a:fillRect/>
          </a:stretch>
        </p:blipFill>
        <p:spPr>
          <a:xfrm>
            <a:off x="-716692" y="2726557"/>
            <a:ext cx="3707029" cy="4608739"/>
          </a:xfrm>
          <a:prstGeom prst="rect">
            <a:avLst/>
          </a:prstGeom>
        </p:spPr>
      </p:pic>
      <p:sp>
        <p:nvSpPr>
          <p:cNvPr id="4" name="TextBox 3">
            <a:extLst>
              <a:ext uri="{FF2B5EF4-FFF2-40B4-BE49-F238E27FC236}">
                <a16:creationId xmlns:a16="http://schemas.microsoft.com/office/drawing/2014/main" id="{003B3590-F0FF-0CC8-8317-C47738B0D56B}"/>
              </a:ext>
            </a:extLst>
          </p:cNvPr>
          <p:cNvSpPr txBox="1"/>
          <p:nvPr/>
        </p:nvSpPr>
        <p:spPr>
          <a:xfrm>
            <a:off x="1567881" y="1164876"/>
            <a:ext cx="9056216" cy="553998"/>
          </a:xfrm>
          <a:prstGeom prst="rect">
            <a:avLst/>
          </a:prstGeom>
          <a:noFill/>
        </p:spPr>
        <p:txBody>
          <a:bodyPr wrap="square" rtlCol="0">
            <a:spAutoFit/>
          </a:bodyPr>
          <a:lstStyle/>
          <a:p>
            <a:pPr algn="ctr"/>
            <a:r>
              <a:rPr lang="en-US" sz="3000" dirty="0">
                <a:solidFill>
                  <a:srgbClr val="FFFF00"/>
                </a:solidFill>
                <a:latin typeface="News Gothic MT" panose="020B0503020103020203" pitchFamily="34" charset="0"/>
              </a:rPr>
              <a:t>STEPWISE MODEL</a:t>
            </a:r>
          </a:p>
        </p:txBody>
      </p:sp>
      <p:pic>
        <p:nvPicPr>
          <p:cNvPr id="8" name="Picture 7" descr="Chart, histogram&#10;&#10;Description automatically generated">
            <a:extLst>
              <a:ext uri="{FF2B5EF4-FFF2-40B4-BE49-F238E27FC236}">
                <a16:creationId xmlns:a16="http://schemas.microsoft.com/office/drawing/2014/main" id="{22080784-4BA0-B08F-E887-CE0A483DD966}"/>
              </a:ext>
            </a:extLst>
          </p:cNvPr>
          <p:cNvPicPr>
            <a:picLocks noChangeAspect="1"/>
          </p:cNvPicPr>
          <p:nvPr/>
        </p:nvPicPr>
        <p:blipFill>
          <a:blip r:embed="rId3"/>
          <a:stretch>
            <a:fillRect/>
          </a:stretch>
        </p:blipFill>
        <p:spPr>
          <a:xfrm>
            <a:off x="453870" y="1797865"/>
            <a:ext cx="6168303" cy="3895259"/>
          </a:xfrm>
          <a:prstGeom prst="rect">
            <a:avLst/>
          </a:prstGeom>
        </p:spPr>
      </p:pic>
      <p:sp>
        <p:nvSpPr>
          <p:cNvPr id="9" name="TextBox 8">
            <a:extLst>
              <a:ext uri="{FF2B5EF4-FFF2-40B4-BE49-F238E27FC236}">
                <a16:creationId xmlns:a16="http://schemas.microsoft.com/office/drawing/2014/main" id="{68380A4B-0724-805B-2581-737627C85A3D}"/>
              </a:ext>
            </a:extLst>
          </p:cNvPr>
          <p:cNvSpPr txBox="1"/>
          <p:nvPr/>
        </p:nvSpPr>
        <p:spPr>
          <a:xfrm>
            <a:off x="2128545" y="5950947"/>
            <a:ext cx="7934887" cy="369332"/>
          </a:xfrm>
          <a:prstGeom prst="rect">
            <a:avLst/>
          </a:prstGeom>
          <a:noFill/>
        </p:spPr>
        <p:txBody>
          <a:bodyPr wrap="square">
            <a:spAutoFit/>
          </a:bodyPr>
          <a:lstStyle/>
          <a:p>
            <a:pPr algn="ctr"/>
            <a:r>
              <a:rPr lang="en-US" dirty="0">
                <a:solidFill>
                  <a:schemeClr val="bg1"/>
                </a:solidFill>
                <a:latin typeface="News Gothic MT" panose="020B0503020103020203" pitchFamily="34" charset="0"/>
              </a:rPr>
              <a:t>stepwise = ARIMA(</a:t>
            </a:r>
            <a:r>
              <a:rPr lang="en-US" dirty="0" err="1">
                <a:solidFill>
                  <a:schemeClr val="bg1"/>
                </a:solidFill>
                <a:latin typeface="News Gothic MT" panose="020B0503020103020203" pitchFamily="34" charset="0"/>
              </a:rPr>
              <a:t>credit_in_millions</a:t>
            </a:r>
            <a:r>
              <a:rPr lang="en-US" dirty="0">
                <a:solidFill>
                  <a:schemeClr val="bg1"/>
                </a:solidFill>
                <a:latin typeface="News Gothic MT" panose="020B0503020103020203" pitchFamily="34" charset="0"/>
              </a:rPr>
              <a:t>)</a:t>
            </a:r>
          </a:p>
        </p:txBody>
      </p:sp>
      <p:sp>
        <p:nvSpPr>
          <p:cNvPr id="10" name="TextBox 9">
            <a:extLst>
              <a:ext uri="{FF2B5EF4-FFF2-40B4-BE49-F238E27FC236}">
                <a16:creationId xmlns:a16="http://schemas.microsoft.com/office/drawing/2014/main" id="{82DDE1E5-87EC-ED75-BBD6-F10EAB0685F5}"/>
              </a:ext>
            </a:extLst>
          </p:cNvPr>
          <p:cNvSpPr txBox="1"/>
          <p:nvPr/>
        </p:nvSpPr>
        <p:spPr>
          <a:xfrm>
            <a:off x="7032871" y="1989125"/>
            <a:ext cx="4625053" cy="3477875"/>
          </a:xfrm>
          <a:prstGeom prst="rect">
            <a:avLst/>
          </a:prstGeom>
          <a:noFill/>
        </p:spPr>
        <p:txBody>
          <a:bodyPr wrap="square">
            <a:spAutoFit/>
          </a:bodyPr>
          <a:lstStyle/>
          <a:p>
            <a:r>
              <a:rPr lang="en-US" sz="2000" dirty="0">
                <a:solidFill>
                  <a:schemeClr val="bg1"/>
                </a:solidFill>
              </a:rPr>
              <a:t>The stepwise model goes through the past values of the dataset and predicts solely based on any patterns that it notices when it goes through it. It is useful when forecasting data if one is to assume that the future will be relatively the same as the past and is often used in technical analysis. However, it will struggle to accurately forecast any major changes down the road.</a:t>
            </a:r>
            <a:endParaRPr lang="en-US" sz="2400" dirty="0">
              <a:solidFill>
                <a:schemeClr val="bg1"/>
              </a:solidFill>
              <a:latin typeface="News Gothic MT" panose="020B0503020103020203" pitchFamily="34" charset="0"/>
            </a:endParaRPr>
          </a:p>
        </p:txBody>
      </p:sp>
    </p:spTree>
    <p:extLst>
      <p:ext uri="{BB962C8B-B14F-4D97-AF65-F5344CB8AC3E}">
        <p14:creationId xmlns:p14="http://schemas.microsoft.com/office/powerpoint/2010/main" val="3006789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2" presetClass="entr" presetSubtype="8"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2000" fill="hold"/>
                                        <p:tgtEl>
                                          <p:spTgt spid="7"/>
                                        </p:tgtEl>
                                        <p:attrNameLst>
                                          <p:attrName>ppt_x</p:attrName>
                                        </p:attrNameLst>
                                      </p:cBhvr>
                                      <p:tavLst>
                                        <p:tav tm="0">
                                          <p:val>
                                            <p:strVal val="0-#ppt_w/2"/>
                                          </p:val>
                                        </p:tav>
                                        <p:tav tm="100000">
                                          <p:val>
                                            <p:strVal val="#ppt_x"/>
                                          </p:val>
                                        </p:tav>
                                      </p:tavLst>
                                    </p:anim>
                                    <p:anim calcmode="lin" valueType="num">
                                      <p:cBhvr additive="base">
                                        <p:cTn id="11" dur="2000" fill="hold"/>
                                        <p:tgtEl>
                                          <p:spTgt spid="7"/>
                                        </p:tgtEl>
                                        <p:attrNameLst>
                                          <p:attrName>ppt_y</p:attrName>
                                        </p:attrNameLst>
                                      </p:cBhvr>
                                      <p:tavLst>
                                        <p:tav tm="0">
                                          <p:val>
                                            <p:strVal val="#ppt_y"/>
                                          </p:val>
                                        </p:tav>
                                        <p:tav tm="100000">
                                          <p:val>
                                            <p:strVal val="#ppt_y"/>
                                          </p:val>
                                        </p:tav>
                                      </p:tavLst>
                                    </p:anim>
                                  </p:childTnLst>
                                </p:cTn>
                              </p:par>
                            </p:childTnLst>
                          </p:cTn>
                        </p:par>
                        <p:par>
                          <p:cTn id="12" fill="hold">
                            <p:stCondLst>
                              <p:cond delay="2000"/>
                            </p:stCondLst>
                            <p:childTnLst>
                              <p:par>
                                <p:cTn id="13" presetID="23" presetClass="entr" presetSubtype="16" fill="hold" grpId="1" nodeType="afterEffect">
                                  <p:stCondLst>
                                    <p:cond delay="100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childTnLst>
                                </p:cTn>
                              </p:par>
                              <p:par>
                                <p:cTn id="17" presetID="1" presetClass="entr" presetSubtype="0" fill="hold" grpId="0" nodeType="withEffect">
                                  <p:stCondLst>
                                    <p:cond delay="250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250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nodeType="withEffect">
                                  <p:stCondLst>
                                    <p:cond delay="250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1"/>
      <p:bldP spid="9"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7523315-2E44-A93B-7CDA-A848D74559F0}"/>
              </a:ext>
            </a:extLst>
          </p:cNvPr>
          <p:cNvPicPr>
            <a:picLocks noChangeAspect="1"/>
          </p:cNvPicPr>
          <p:nvPr/>
        </p:nvPicPr>
        <p:blipFill>
          <a:blip r:embed="rId2"/>
          <a:stretch>
            <a:fillRect/>
          </a:stretch>
        </p:blipFill>
        <p:spPr>
          <a:xfrm>
            <a:off x="-1648255" y="3429000"/>
            <a:ext cx="4949807" cy="4040659"/>
          </a:xfrm>
          <a:prstGeom prst="rect">
            <a:avLst/>
          </a:prstGeom>
        </p:spPr>
      </p:pic>
      <p:pic>
        <p:nvPicPr>
          <p:cNvPr id="11" name="Picture 10">
            <a:extLst>
              <a:ext uri="{FF2B5EF4-FFF2-40B4-BE49-F238E27FC236}">
                <a16:creationId xmlns:a16="http://schemas.microsoft.com/office/drawing/2014/main" id="{6D59CEA2-554B-7FBA-25DF-F04F3D0DF541}"/>
              </a:ext>
            </a:extLst>
          </p:cNvPr>
          <p:cNvPicPr>
            <a:picLocks noChangeAspect="1"/>
          </p:cNvPicPr>
          <p:nvPr/>
        </p:nvPicPr>
        <p:blipFill>
          <a:blip r:embed="rId3"/>
          <a:stretch>
            <a:fillRect/>
          </a:stretch>
        </p:blipFill>
        <p:spPr>
          <a:xfrm>
            <a:off x="315456" y="-766119"/>
            <a:ext cx="5535140" cy="5535140"/>
          </a:xfrm>
          <a:prstGeom prst="rect">
            <a:avLst/>
          </a:prstGeom>
        </p:spPr>
      </p:pic>
      <p:sp>
        <p:nvSpPr>
          <p:cNvPr id="12" name="Title 1">
            <a:extLst>
              <a:ext uri="{FF2B5EF4-FFF2-40B4-BE49-F238E27FC236}">
                <a16:creationId xmlns:a16="http://schemas.microsoft.com/office/drawing/2014/main" id="{E42B541B-143A-93C0-5DA9-25A4B17D58E7}"/>
              </a:ext>
            </a:extLst>
          </p:cNvPr>
          <p:cNvSpPr>
            <a:spLocks noGrp="1"/>
          </p:cNvSpPr>
          <p:nvPr>
            <p:ph type="title"/>
          </p:nvPr>
        </p:nvSpPr>
        <p:spPr>
          <a:xfrm>
            <a:off x="242625" y="122892"/>
            <a:ext cx="11706726" cy="1318983"/>
          </a:xfrm>
          <a:noFill/>
          <a:ln w="38100" cap="sq">
            <a:noFill/>
            <a:miter lim="800000"/>
          </a:ln>
        </p:spPr>
        <p:txBody>
          <a:bodyPr vert="horz" lIns="274320" tIns="182880" rIns="274320" bIns="182880" rtlCol="0" anchor="ctr" anchorCtr="1">
            <a:normAutofit/>
          </a:bodyPr>
          <a:lstStyle/>
          <a:p>
            <a:r>
              <a:rPr lang="en-US" sz="3600" dirty="0">
                <a:solidFill>
                  <a:schemeClr val="bg1"/>
                </a:solidFill>
                <a:highlight>
                  <a:srgbClr val="000000"/>
                </a:highlight>
                <a:latin typeface="News Gothic MT" panose="020B0503020103020203" pitchFamily="34" charset="0"/>
              </a:rPr>
              <a:t>ONE WITH THE FORCE THE MODEL THAT IS</a:t>
            </a:r>
          </a:p>
        </p:txBody>
      </p:sp>
      <p:sp>
        <p:nvSpPr>
          <p:cNvPr id="5" name="TextBox 4">
            <a:extLst>
              <a:ext uri="{FF2B5EF4-FFF2-40B4-BE49-F238E27FC236}">
                <a16:creationId xmlns:a16="http://schemas.microsoft.com/office/drawing/2014/main" id="{F85B6CE4-1688-218E-0C69-B25F2C6EEFE4}"/>
              </a:ext>
            </a:extLst>
          </p:cNvPr>
          <p:cNvSpPr txBox="1"/>
          <p:nvPr/>
        </p:nvSpPr>
        <p:spPr>
          <a:xfrm>
            <a:off x="1567881" y="1164876"/>
            <a:ext cx="9056216" cy="553998"/>
          </a:xfrm>
          <a:prstGeom prst="rect">
            <a:avLst/>
          </a:prstGeom>
          <a:noFill/>
        </p:spPr>
        <p:txBody>
          <a:bodyPr wrap="square" rtlCol="0">
            <a:spAutoFit/>
          </a:bodyPr>
          <a:lstStyle/>
          <a:p>
            <a:pPr algn="ctr"/>
            <a:r>
              <a:rPr lang="en-US" sz="3000" dirty="0">
                <a:solidFill>
                  <a:srgbClr val="FFFF00"/>
                </a:solidFill>
                <a:latin typeface="News Gothic MT" panose="020B0503020103020203" pitchFamily="34" charset="0"/>
              </a:rPr>
              <a:t>ARIMA MODEL</a:t>
            </a:r>
          </a:p>
        </p:txBody>
      </p:sp>
      <p:sp>
        <p:nvSpPr>
          <p:cNvPr id="6" name="TextBox 5">
            <a:extLst>
              <a:ext uri="{FF2B5EF4-FFF2-40B4-BE49-F238E27FC236}">
                <a16:creationId xmlns:a16="http://schemas.microsoft.com/office/drawing/2014/main" id="{80D3F0A0-93CD-F580-2BA2-88A4DA9E0A95}"/>
              </a:ext>
            </a:extLst>
          </p:cNvPr>
          <p:cNvSpPr txBox="1"/>
          <p:nvPr/>
        </p:nvSpPr>
        <p:spPr>
          <a:xfrm>
            <a:off x="7032871" y="1789207"/>
            <a:ext cx="4625053" cy="4093428"/>
          </a:xfrm>
          <a:prstGeom prst="rect">
            <a:avLst/>
          </a:prstGeom>
          <a:noFill/>
        </p:spPr>
        <p:txBody>
          <a:bodyPr wrap="square">
            <a:spAutoFit/>
          </a:bodyPr>
          <a:lstStyle/>
          <a:p>
            <a:r>
              <a:rPr lang="en-US" sz="2000" dirty="0">
                <a:solidFill>
                  <a:schemeClr val="bg1"/>
                </a:solidFill>
              </a:rPr>
              <a:t>The ARIMA model works to improve upon the stepwise in the sense that it goes through more “tests” until it is certain that it has found the best model it can happen upon. It uses an algorithm to predict future values from past values. It creates many models through this algorithm and uses the best one it can find, unlike the stepwise model which happens to take shortcuts to get there. However, it also has the downfall of being able to handle data that it different upon its past values.</a:t>
            </a:r>
            <a:endParaRPr lang="en-US" sz="2800" dirty="0">
              <a:solidFill>
                <a:schemeClr val="bg1"/>
              </a:solidFill>
              <a:latin typeface="News Gothic MT" panose="020B0503020103020203" pitchFamily="34" charset="0"/>
            </a:endParaRPr>
          </a:p>
        </p:txBody>
      </p:sp>
      <p:sp>
        <p:nvSpPr>
          <p:cNvPr id="8" name="TextBox 7">
            <a:extLst>
              <a:ext uri="{FF2B5EF4-FFF2-40B4-BE49-F238E27FC236}">
                <a16:creationId xmlns:a16="http://schemas.microsoft.com/office/drawing/2014/main" id="{129A4FF0-CF5E-1908-D1E4-10D6C31ED0D7}"/>
              </a:ext>
            </a:extLst>
          </p:cNvPr>
          <p:cNvSpPr txBox="1"/>
          <p:nvPr/>
        </p:nvSpPr>
        <p:spPr>
          <a:xfrm>
            <a:off x="1567880" y="6062010"/>
            <a:ext cx="9056216" cy="369332"/>
          </a:xfrm>
          <a:prstGeom prst="rect">
            <a:avLst/>
          </a:prstGeom>
          <a:noFill/>
        </p:spPr>
        <p:txBody>
          <a:bodyPr wrap="square">
            <a:spAutoFit/>
          </a:bodyPr>
          <a:lstStyle/>
          <a:p>
            <a:pPr algn="ctr"/>
            <a:r>
              <a:rPr lang="en-US" dirty="0">
                <a:solidFill>
                  <a:schemeClr val="bg1"/>
                </a:solidFill>
                <a:latin typeface="News Gothic MT" panose="020B0503020103020203" pitchFamily="34" charset="0"/>
              </a:rPr>
              <a:t>ARIMA = ARIMA(</a:t>
            </a:r>
            <a:r>
              <a:rPr lang="en-US" dirty="0" err="1">
                <a:solidFill>
                  <a:schemeClr val="bg1"/>
                </a:solidFill>
                <a:latin typeface="News Gothic MT" panose="020B0503020103020203" pitchFamily="34" charset="0"/>
              </a:rPr>
              <a:t>credit_in_millions</a:t>
            </a:r>
            <a:r>
              <a:rPr lang="en-US" dirty="0">
                <a:solidFill>
                  <a:schemeClr val="bg1"/>
                </a:solidFill>
                <a:latin typeface="News Gothic MT" panose="020B0503020103020203" pitchFamily="34" charset="0"/>
              </a:rPr>
              <a:t>, stepwise = FALSE, approximation = FALSE)</a:t>
            </a:r>
          </a:p>
        </p:txBody>
      </p:sp>
      <p:pic>
        <p:nvPicPr>
          <p:cNvPr id="9" name="Picture 8">
            <a:extLst>
              <a:ext uri="{FF2B5EF4-FFF2-40B4-BE49-F238E27FC236}">
                <a16:creationId xmlns:a16="http://schemas.microsoft.com/office/drawing/2014/main" id="{665F2D59-6777-D950-4A6A-DF663A618292}"/>
              </a:ext>
            </a:extLst>
          </p:cNvPr>
          <p:cNvPicPr>
            <a:picLocks noChangeAspect="1"/>
          </p:cNvPicPr>
          <p:nvPr/>
        </p:nvPicPr>
        <p:blipFill>
          <a:blip r:embed="rId4"/>
          <a:stretch>
            <a:fillRect/>
          </a:stretch>
        </p:blipFill>
        <p:spPr>
          <a:xfrm>
            <a:off x="534076" y="1789207"/>
            <a:ext cx="6172200" cy="3903917"/>
          </a:xfrm>
          <a:prstGeom prst="rect">
            <a:avLst/>
          </a:prstGeom>
        </p:spPr>
      </p:pic>
    </p:spTree>
    <p:extLst>
      <p:ext uri="{BB962C8B-B14F-4D97-AF65-F5344CB8AC3E}">
        <p14:creationId xmlns:p14="http://schemas.microsoft.com/office/powerpoint/2010/main" val="3847779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 presetClass="entr" presetSubtype="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par>
                          <p:cTn id="19" fill="hold">
                            <p:stCondLst>
                              <p:cond delay="2000"/>
                            </p:stCondLst>
                            <p:childTnLst>
                              <p:par>
                                <p:cTn id="20" presetID="23" presetClass="entr" presetSubtype="16" fill="hold" grpId="0" nodeType="afterEffect">
                                  <p:stCondLst>
                                    <p:cond delay="100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childTnLst>
                                </p:cTn>
                              </p:par>
                              <p:par>
                                <p:cTn id="24" presetID="1" presetClass="entr" presetSubtype="0" fill="hold" grpId="0" nodeType="withEffect">
                                  <p:stCondLst>
                                    <p:cond delay="2500"/>
                                  </p:stCondLst>
                                  <p:childTnLst>
                                    <p:set>
                                      <p:cBhvr>
                                        <p:cTn id="25" dur="1" fill="hold">
                                          <p:stCondLst>
                                            <p:cond delay="0"/>
                                          </p:stCondLst>
                                        </p:cTn>
                                        <p:tgtEl>
                                          <p:spTgt spid="6"/>
                                        </p:tgtEl>
                                        <p:attrNameLst>
                                          <p:attrName>style.visibility</p:attrName>
                                        </p:attrNameLst>
                                      </p:cBhvr>
                                      <p:to>
                                        <p:strVal val="visible"/>
                                      </p:to>
                                    </p:set>
                                  </p:childTnLst>
                                </p:cTn>
                              </p:par>
                              <p:par>
                                <p:cTn id="26" presetID="1" presetClass="entr" presetSubtype="0" fill="hold" grpId="0" nodeType="withEffect">
                                  <p:stCondLst>
                                    <p:cond delay="2500"/>
                                  </p:stCondLst>
                                  <p:childTnLst>
                                    <p:set>
                                      <p:cBhvr>
                                        <p:cTn id="27" dur="1" fill="hold">
                                          <p:stCondLst>
                                            <p:cond delay="0"/>
                                          </p:stCondLst>
                                        </p:cTn>
                                        <p:tgtEl>
                                          <p:spTgt spid="8"/>
                                        </p:tgtEl>
                                        <p:attrNameLst>
                                          <p:attrName>style.visibility</p:attrName>
                                        </p:attrNameLst>
                                      </p:cBhvr>
                                      <p:to>
                                        <p:strVal val="visible"/>
                                      </p:to>
                                    </p:set>
                                  </p:childTnLst>
                                </p:cTn>
                              </p:par>
                              <p:par>
                                <p:cTn id="28" presetID="1" presetClass="entr" presetSubtype="0" fill="hold" nodeType="withEffect">
                                  <p:stCondLst>
                                    <p:cond delay="2500"/>
                                  </p:stCondLst>
                                  <p:childTnLst>
                                    <p:set>
                                      <p:cBhvr>
                                        <p:cTn id="29"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5" grpId="0"/>
      <p:bldP spid="6"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B35C46B-FB58-A525-A6BA-B1258C6118E1}"/>
              </a:ext>
            </a:extLst>
          </p:cNvPr>
          <p:cNvSpPr txBox="1"/>
          <p:nvPr/>
        </p:nvSpPr>
        <p:spPr>
          <a:xfrm>
            <a:off x="1" y="7166919"/>
            <a:ext cx="12191999" cy="584775"/>
          </a:xfrm>
          <a:prstGeom prst="rect">
            <a:avLst/>
          </a:prstGeom>
          <a:noFill/>
        </p:spPr>
        <p:txBody>
          <a:bodyPr wrap="square" rtlCol="0">
            <a:spAutoFit/>
          </a:bodyPr>
          <a:lstStyle/>
          <a:p>
            <a:r>
              <a:rPr lang="en-US" sz="3200" dirty="0">
                <a:solidFill>
                  <a:srgbClr val="FFFF00"/>
                </a:solidFill>
                <a:latin typeface="News Gothic MT" panose="020B0503020103020203" pitchFamily="34" charset="0"/>
              </a:rPr>
              <a:t>THE GALACTIC EMPIRE WILL LIVE TO PREDICT ANOTHER DAY!</a:t>
            </a:r>
          </a:p>
        </p:txBody>
      </p:sp>
      <p:pic>
        <p:nvPicPr>
          <p:cNvPr id="9" name="Picture 8">
            <a:extLst>
              <a:ext uri="{FF2B5EF4-FFF2-40B4-BE49-F238E27FC236}">
                <a16:creationId xmlns:a16="http://schemas.microsoft.com/office/drawing/2014/main" id="{05B1661A-42A6-D8ED-56F6-626AACF5E03D}"/>
              </a:ext>
            </a:extLst>
          </p:cNvPr>
          <p:cNvPicPr>
            <a:picLocks noChangeAspect="1"/>
          </p:cNvPicPr>
          <p:nvPr/>
        </p:nvPicPr>
        <p:blipFill>
          <a:blip r:embed="rId2"/>
          <a:stretch>
            <a:fillRect/>
          </a:stretch>
        </p:blipFill>
        <p:spPr>
          <a:xfrm>
            <a:off x="-1834193" y="2944503"/>
            <a:ext cx="5805108" cy="4738864"/>
          </a:xfrm>
          <a:prstGeom prst="rect">
            <a:avLst/>
          </a:prstGeom>
        </p:spPr>
      </p:pic>
      <p:pic>
        <p:nvPicPr>
          <p:cNvPr id="10" name="Picture 9">
            <a:extLst>
              <a:ext uri="{FF2B5EF4-FFF2-40B4-BE49-F238E27FC236}">
                <a16:creationId xmlns:a16="http://schemas.microsoft.com/office/drawing/2014/main" id="{68E82105-5C90-AC63-2789-63D6490A9FCC}"/>
              </a:ext>
            </a:extLst>
          </p:cNvPr>
          <p:cNvPicPr>
            <a:picLocks noChangeAspect="1"/>
          </p:cNvPicPr>
          <p:nvPr/>
        </p:nvPicPr>
        <p:blipFill>
          <a:blip r:embed="rId3"/>
          <a:stretch>
            <a:fillRect/>
          </a:stretch>
        </p:blipFill>
        <p:spPr>
          <a:xfrm>
            <a:off x="1376777" y="2114651"/>
            <a:ext cx="4342641" cy="5398959"/>
          </a:xfrm>
          <a:prstGeom prst="rect">
            <a:avLst/>
          </a:prstGeom>
        </p:spPr>
      </p:pic>
      <p:pic>
        <p:nvPicPr>
          <p:cNvPr id="11" name="Picture 10">
            <a:extLst>
              <a:ext uri="{FF2B5EF4-FFF2-40B4-BE49-F238E27FC236}">
                <a16:creationId xmlns:a16="http://schemas.microsoft.com/office/drawing/2014/main" id="{0A0F8367-7C31-0510-E4B7-A640FDBE10C1}"/>
              </a:ext>
            </a:extLst>
          </p:cNvPr>
          <p:cNvPicPr>
            <a:picLocks noChangeAspect="1"/>
          </p:cNvPicPr>
          <p:nvPr/>
        </p:nvPicPr>
        <p:blipFill>
          <a:blip r:embed="rId4"/>
          <a:stretch>
            <a:fillRect/>
          </a:stretch>
        </p:blipFill>
        <p:spPr>
          <a:xfrm>
            <a:off x="2533772" y="2342380"/>
            <a:ext cx="7124456" cy="4943500"/>
          </a:xfrm>
          <a:prstGeom prst="rect">
            <a:avLst/>
          </a:prstGeom>
        </p:spPr>
      </p:pic>
      <p:pic>
        <p:nvPicPr>
          <p:cNvPr id="12" name="Picture 11">
            <a:extLst>
              <a:ext uri="{FF2B5EF4-FFF2-40B4-BE49-F238E27FC236}">
                <a16:creationId xmlns:a16="http://schemas.microsoft.com/office/drawing/2014/main" id="{FE85F33E-3F6B-72DE-C647-ADEA81361448}"/>
              </a:ext>
            </a:extLst>
          </p:cNvPr>
          <p:cNvPicPr>
            <a:picLocks noChangeAspect="1"/>
          </p:cNvPicPr>
          <p:nvPr/>
        </p:nvPicPr>
        <p:blipFill>
          <a:blip r:embed="rId5"/>
          <a:stretch>
            <a:fillRect/>
          </a:stretch>
        </p:blipFill>
        <p:spPr>
          <a:xfrm>
            <a:off x="8457216" y="1682780"/>
            <a:ext cx="5248529" cy="5603100"/>
          </a:xfrm>
          <a:prstGeom prst="rect">
            <a:avLst/>
          </a:prstGeom>
        </p:spPr>
      </p:pic>
      <p:pic>
        <p:nvPicPr>
          <p:cNvPr id="13" name="Picture 12">
            <a:extLst>
              <a:ext uri="{FF2B5EF4-FFF2-40B4-BE49-F238E27FC236}">
                <a16:creationId xmlns:a16="http://schemas.microsoft.com/office/drawing/2014/main" id="{671317FC-21D6-6FC8-61A7-A560027B3D08}"/>
              </a:ext>
            </a:extLst>
          </p:cNvPr>
          <p:cNvPicPr>
            <a:picLocks noChangeAspect="1"/>
          </p:cNvPicPr>
          <p:nvPr/>
        </p:nvPicPr>
        <p:blipFill>
          <a:blip r:embed="rId6"/>
          <a:stretch>
            <a:fillRect/>
          </a:stretch>
        </p:blipFill>
        <p:spPr>
          <a:xfrm>
            <a:off x="6708713" y="2114651"/>
            <a:ext cx="3785125" cy="5898180"/>
          </a:xfrm>
          <a:prstGeom prst="rect">
            <a:avLst/>
          </a:prstGeom>
        </p:spPr>
      </p:pic>
    </p:spTree>
    <p:extLst>
      <p:ext uri="{BB962C8B-B14F-4D97-AF65-F5344CB8AC3E}">
        <p14:creationId xmlns:p14="http://schemas.microsoft.com/office/powerpoint/2010/main" val="2577021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afterEffect">
                                  <p:stCondLst>
                                    <p:cond delay="0"/>
                                  </p:stCondLst>
                                  <p:childTnLst>
                                    <p:animMotion origin="layout" path="M 0 -0.04259 L 0 -0.99051 " pathEditMode="relative" rAng="0" ptsTypes="AA">
                                      <p:cBhvr>
                                        <p:cTn id="6" dur="2000" fill="hold"/>
                                        <p:tgtEl>
                                          <p:spTgt spid="8"/>
                                        </p:tgtEl>
                                        <p:attrNameLst>
                                          <p:attrName>ppt_x</p:attrName>
                                          <p:attrName>ppt_y</p:attrName>
                                        </p:attrNameLst>
                                      </p:cBhvr>
                                      <p:rCtr x="0" y="-47407"/>
                                    </p:animMotion>
                                  </p:childTnLst>
                                </p:cTn>
                              </p:par>
                            </p:childTnLst>
                          </p:cTn>
                        </p:par>
                        <p:par>
                          <p:cTn id="7" fill="hold">
                            <p:stCondLst>
                              <p:cond delay="2000"/>
                            </p:stCondLst>
                            <p:childTnLst>
                              <p:par>
                                <p:cTn id="8" presetID="42" presetClass="entr" presetSubtype="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1000"/>
                                        <p:tgtEl>
                                          <p:spTgt spid="9"/>
                                        </p:tgtEl>
                                      </p:cBhvr>
                                    </p:animEffect>
                                    <p:anim calcmode="lin" valueType="num">
                                      <p:cBhvr>
                                        <p:cTn id="11" dur="1000" fill="hold"/>
                                        <p:tgtEl>
                                          <p:spTgt spid="9"/>
                                        </p:tgtEl>
                                        <p:attrNameLst>
                                          <p:attrName>ppt_x</p:attrName>
                                        </p:attrNameLst>
                                      </p:cBhvr>
                                      <p:tavLst>
                                        <p:tav tm="0">
                                          <p:val>
                                            <p:strVal val="#ppt_x"/>
                                          </p:val>
                                        </p:tav>
                                        <p:tav tm="100000">
                                          <p:val>
                                            <p:strVal val="#ppt_x"/>
                                          </p:val>
                                        </p:tav>
                                      </p:tavLst>
                                    </p:anim>
                                    <p:anim calcmode="lin" valueType="num">
                                      <p:cBhvr>
                                        <p:cTn id="12" dur="1000" fill="hold"/>
                                        <p:tgtEl>
                                          <p:spTgt spid="9"/>
                                        </p:tgtEl>
                                        <p:attrNameLst>
                                          <p:attrName>ppt_y</p:attrName>
                                        </p:attrNameLst>
                                      </p:cBhvr>
                                      <p:tavLst>
                                        <p:tav tm="0">
                                          <p:val>
                                            <p:strVal val="#ppt_y+.1"/>
                                          </p:val>
                                        </p:tav>
                                        <p:tav tm="100000">
                                          <p:val>
                                            <p:strVal val="#ppt_y"/>
                                          </p:val>
                                        </p:tav>
                                      </p:tavLst>
                                    </p:anim>
                                  </p:childTnLst>
                                </p:cTn>
                              </p:par>
                            </p:childTnLst>
                          </p:cTn>
                        </p:par>
                        <p:par>
                          <p:cTn id="13" fill="hold">
                            <p:stCondLst>
                              <p:cond delay="3000"/>
                            </p:stCondLst>
                            <p:childTnLst>
                              <p:par>
                                <p:cTn id="14" presetID="2" presetClass="entr" presetSubtype="8"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0-#ppt_w/2"/>
                                          </p:val>
                                        </p:tav>
                                        <p:tav tm="100000">
                                          <p:val>
                                            <p:strVal val="#ppt_x"/>
                                          </p:val>
                                        </p:tav>
                                      </p:tavLst>
                                    </p:anim>
                                    <p:anim calcmode="lin" valueType="num">
                                      <p:cBhvr additive="base">
                                        <p:cTn id="17" dur="500" fill="hold"/>
                                        <p:tgtEl>
                                          <p:spTgt spid="10"/>
                                        </p:tgtEl>
                                        <p:attrNameLst>
                                          <p:attrName>ppt_y</p:attrName>
                                        </p:attrNameLst>
                                      </p:cBhvr>
                                      <p:tavLst>
                                        <p:tav tm="0">
                                          <p:val>
                                            <p:strVal val="#ppt_y"/>
                                          </p:val>
                                        </p:tav>
                                        <p:tav tm="100000">
                                          <p:val>
                                            <p:strVal val="#ppt_y"/>
                                          </p:val>
                                        </p:tav>
                                      </p:tavLst>
                                    </p:anim>
                                  </p:childTnLst>
                                </p:cTn>
                              </p:par>
                            </p:childTnLst>
                          </p:cTn>
                        </p:par>
                        <p:par>
                          <p:cTn id="18" fill="hold">
                            <p:stCondLst>
                              <p:cond delay="3500"/>
                            </p:stCondLst>
                            <p:childTnLst>
                              <p:par>
                                <p:cTn id="19" presetID="22" presetClass="entr" presetSubtype="4"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down)">
                                      <p:cBhvr>
                                        <p:cTn id="21" dur="500"/>
                                        <p:tgtEl>
                                          <p:spTgt spid="11"/>
                                        </p:tgtEl>
                                      </p:cBhvr>
                                    </p:animEffect>
                                  </p:childTnLst>
                                </p:cTn>
                              </p:par>
                            </p:childTnLst>
                          </p:cTn>
                        </p:par>
                        <p:par>
                          <p:cTn id="22" fill="hold">
                            <p:stCondLst>
                              <p:cond delay="4000"/>
                            </p:stCondLst>
                            <p:childTnLst>
                              <p:par>
                                <p:cTn id="23" presetID="23" presetClass="entr" presetSubtype="16" fill="hold" nodeType="after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p:cTn id="25" dur="500" fill="hold"/>
                                        <p:tgtEl>
                                          <p:spTgt spid="13"/>
                                        </p:tgtEl>
                                        <p:attrNameLst>
                                          <p:attrName>ppt_w</p:attrName>
                                        </p:attrNameLst>
                                      </p:cBhvr>
                                      <p:tavLst>
                                        <p:tav tm="0">
                                          <p:val>
                                            <p:fltVal val="0"/>
                                          </p:val>
                                        </p:tav>
                                        <p:tav tm="100000">
                                          <p:val>
                                            <p:strVal val="#ppt_w"/>
                                          </p:val>
                                        </p:tav>
                                      </p:tavLst>
                                    </p:anim>
                                    <p:anim calcmode="lin" valueType="num">
                                      <p:cBhvr>
                                        <p:cTn id="26" dur="500" fill="hold"/>
                                        <p:tgtEl>
                                          <p:spTgt spid="13"/>
                                        </p:tgtEl>
                                        <p:attrNameLst>
                                          <p:attrName>ppt_h</p:attrName>
                                        </p:attrNameLst>
                                      </p:cBhvr>
                                      <p:tavLst>
                                        <p:tav tm="0">
                                          <p:val>
                                            <p:fltVal val="0"/>
                                          </p:val>
                                        </p:tav>
                                        <p:tav tm="100000">
                                          <p:val>
                                            <p:strVal val="#ppt_h"/>
                                          </p:val>
                                        </p:tav>
                                      </p:tavLst>
                                    </p:anim>
                                  </p:childTnLst>
                                </p:cTn>
                              </p:par>
                            </p:childTnLst>
                          </p:cTn>
                        </p:par>
                        <p:par>
                          <p:cTn id="27" fill="hold">
                            <p:stCondLst>
                              <p:cond delay="4500"/>
                            </p:stCondLst>
                            <p:childTnLst>
                              <p:par>
                                <p:cTn id="28" presetID="2" presetClass="entr" presetSubtype="2" fill="hold" nodeType="afterEffect">
                                  <p:stCondLst>
                                    <p:cond delay="0"/>
                                  </p:stCondLst>
                                  <p:childTnLst>
                                    <p:set>
                                      <p:cBhvr>
                                        <p:cTn id="29" dur="1" fill="hold">
                                          <p:stCondLst>
                                            <p:cond delay="0"/>
                                          </p:stCondLst>
                                        </p:cTn>
                                        <p:tgtEl>
                                          <p:spTgt spid="12"/>
                                        </p:tgtEl>
                                        <p:attrNameLst>
                                          <p:attrName>style.visibility</p:attrName>
                                        </p:attrNameLst>
                                      </p:cBhvr>
                                      <p:to>
                                        <p:strVal val="visible"/>
                                      </p:to>
                                    </p:set>
                                    <p:anim calcmode="lin" valueType="num">
                                      <p:cBhvr additive="base">
                                        <p:cTn id="30" dur="500" fill="hold"/>
                                        <p:tgtEl>
                                          <p:spTgt spid="12"/>
                                        </p:tgtEl>
                                        <p:attrNameLst>
                                          <p:attrName>ppt_x</p:attrName>
                                        </p:attrNameLst>
                                      </p:cBhvr>
                                      <p:tavLst>
                                        <p:tav tm="0">
                                          <p:val>
                                            <p:strVal val="1+#ppt_w/2"/>
                                          </p:val>
                                        </p:tav>
                                        <p:tav tm="100000">
                                          <p:val>
                                            <p:strVal val="#ppt_x"/>
                                          </p:val>
                                        </p:tav>
                                      </p:tavLst>
                                    </p:anim>
                                    <p:anim calcmode="lin" valueType="num">
                                      <p:cBhvr additive="base">
                                        <p:cTn id="31"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{CB5D46F3-EB5A-A044-AAB9-A235C964D278}tf10001120</Template>
  <TotalTime>486</TotalTime>
  <Words>374</Words>
  <Application>Microsoft Macintosh PowerPoint</Application>
  <PresentationFormat>Widescreen</PresentationFormat>
  <Paragraphs>21</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News Gothic MT</vt:lpstr>
      <vt:lpstr>Times New Roman</vt:lpstr>
      <vt:lpstr>Parcel</vt:lpstr>
      <vt:lpstr>PowerPoint Presentation</vt:lpstr>
      <vt:lpstr>PowerPoint Presentation</vt:lpstr>
      <vt:lpstr>The model that tempted us with the dark side</vt:lpstr>
      <vt:lpstr>The model that PRACTICED THE FORCE</vt:lpstr>
      <vt:lpstr>ONE WITH THE FORCE THE MODEL THAT IS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Competition</dc:title>
  <dc:creator>Weigel, Alexis Marie</dc:creator>
  <cp:lastModifiedBy>Cora Hansen</cp:lastModifiedBy>
  <cp:revision>6</cp:revision>
  <dcterms:created xsi:type="dcterms:W3CDTF">2022-04-27T18:45:22Z</dcterms:created>
  <dcterms:modified xsi:type="dcterms:W3CDTF">2022-05-05T03:43:32Z</dcterms:modified>
</cp:coreProperties>
</file>

<file path=docProps/thumbnail.jpeg>
</file>